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tags/tag16.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696" r:id="rId6"/>
    <p:sldMasterId id="2147483719" r:id="rId7"/>
    <p:sldMasterId id="2147483769" r:id="rId8"/>
    <p:sldMasterId id="2147483797" r:id="rId9"/>
    <p:sldMasterId id="2147483826" r:id="rId10"/>
    <p:sldMasterId id="2147483839" r:id="rId11"/>
    <p:sldMasterId id="2147483876" r:id="rId12"/>
    <p:sldMasterId id="2147483902" r:id="rId13"/>
    <p:sldMasterId id="2147483942" r:id="rId14"/>
    <p:sldMasterId id="2147483962" r:id="rId15"/>
  </p:sldMasterIdLst>
  <p:notesMasterIdLst>
    <p:notesMasterId r:id="rId62"/>
  </p:notesMasterIdLst>
  <p:handoutMasterIdLst>
    <p:handoutMasterId r:id="rId63"/>
  </p:handoutMasterIdLst>
  <p:sldIdLst>
    <p:sldId id="270" r:id="rId16"/>
    <p:sldId id="480" r:id="rId17"/>
    <p:sldId id="485" r:id="rId18"/>
    <p:sldId id="481" r:id="rId19"/>
    <p:sldId id="527" r:id="rId20"/>
    <p:sldId id="470" r:id="rId21"/>
    <p:sldId id="555" r:id="rId22"/>
    <p:sldId id="543" r:id="rId23"/>
    <p:sldId id="563" r:id="rId24"/>
    <p:sldId id="532" r:id="rId25"/>
    <p:sldId id="390" r:id="rId26"/>
    <p:sldId id="379" r:id="rId27"/>
    <p:sldId id="533" r:id="rId28"/>
    <p:sldId id="378" r:id="rId29"/>
    <p:sldId id="556" r:id="rId30"/>
    <p:sldId id="548" r:id="rId31"/>
    <p:sldId id="549" r:id="rId32"/>
    <p:sldId id="557" r:id="rId33"/>
    <p:sldId id="558" r:id="rId34"/>
    <p:sldId id="539" r:id="rId35"/>
    <p:sldId id="567" r:id="rId36"/>
    <p:sldId id="581" r:id="rId37"/>
    <p:sldId id="568" r:id="rId38"/>
    <p:sldId id="569" r:id="rId39"/>
    <p:sldId id="570" r:id="rId40"/>
    <p:sldId id="571" r:id="rId41"/>
    <p:sldId id="541" r:id="rId42"/>
    <p:sldId id="542" r:id="rId43"/>
    <p:sldId id="564" r:id="rId44"/>
    <p:sldId id="537" r:id="rId45"/>
    <p:sldId id="403" r:id="rId46"/>
    <p:sldId id="572" r:id="rId47"/>
    <p:sldId id="404" r:id="rId48"/>
    <p:sldId id="538" r:id="rId49"/>
    <p:sldId id="406" r:id="rId50"/>
    <p:sldId id="565" r:id="rId51"/>
    <p:sldId id="566" r:id="rId52"/>
    <p:sldId id="573" r:id="rId53"/>
    <p:sldId id="574" r:id="rId54"/>
    <p:sldId id="576" r:id="rId55"/>
    <p:sldId id="577" r:id="rId56"/>
    <p:sldId id="578" r:id="rId57"/>
    <p:sldId id="579" r:id="rId58"/>
    <p:sldId id="580" r:id="rId59"/>
    <p:sldId id="575" r:id="rId60"/>
    <p:sldId id="55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336600"/>
    <a:srgbClr val="AFE5FD"/>
    <a:srgbClr val="0072C6"/>
    <a:srgbClr val="FFFF81"/>
    <a:srgbClr val="FFFFFF"/>
    <a:srgbClr val="FFFF00"/>
    <a:srgbClr val="FF9933"/>
    <a:srgbClr val="58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3049" autoAdjust="0"/>
  </p:normalViewPr>
  <p:slideViewPr>
    <p:cSldViewPr snapToGrid="0">
      <p:cViewPr varScale="1">
        <p:scale>
          <a:sx n="68" d="100"/>
          <a:sy n="68" d="100"/>
        </p:scale>
        <p:origin x="556" y="52"/>
      </p:cViewPr>
      <p:guideLst/>
    </p:cSldViewPr>
  </p:slideViewPr>
  <p:notesTextViewPr>
    <p:cViewPr>
      <p:scale>
        <a:sx n="125" d="100"/>
        <a:sy n="125" d="100"/>
      </p:scale>
      <p:origin x="0" y="0"/>
    </p:cViewPr>
  </p:notesTextViewPr>
  <p:sorterViewPr>
    <p:cViewPr>
      <p:scale>
        <a:sx n="100" d="100"/>
        <a:sy n="100" d="100"/>
      </p:scale>
      <p:origin x="0" y="-1468"/>
    </p:cViewPr>
  </p:sorterViewPr>
  <p:notesViewPr>
    <p:cSldViewPr snapToGrid="0">
      <p:cViewPr varScale="1">
        <p:scale>
          <a:sx n="70" d="100"/>
          <a:sy n="70" d="100"/>
        </p:scale>
        <p:origin x="2700"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ABB56-5163-4BA8-91D8-049DBB98F159}" type="datetimeFigureOut">
              <a:rPr lang="en-US" smtClean="0"/>
              <a:t>2/25/2018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752DB-8950-422C-AA25-7A7A86730C18}" type="slidenum">
              <a:rPr lang="en-US" smtClean="0"/>
              <a:t>‹#›</a:t>
            </a:fld>
            <a:endParaRPr lang="en-US"/>
          </a:p>
        </p:txBody>
      </p:sp>
    </p:spTree>
    <p:extLst>
      <p:ext uri="{BB962C8B-B14F-4D97-AF65-F5344CB8AC3E}">
        <p14:creationId xmlns:p14="http://schemas.microsoft.com/office/powerpoint/2010/main" val="354516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66D0C-6AE5-47FB-BDAA-72FA7B1BDEDE}" type="datetimeFigureOut">
              <a:rPr lang="en-US" smtClean="0"/>
              <a:t>2/25/2018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206E8-6CA3-4263-A951-AE509195533D}" type="slidenum">
              <a:rPr lang="en-US" smtClean="0"/>
              <a:t>‹#›</a:t>
            </a:fld>
            <a:endParaRPr lang="en-US"/>
          </a:p>
        </p:txBody>
      </p:sp>
    </p:spTree>
    <p:extLst>
      <p:ext uri="{BB962C8B-B14F-4D97-AF65-F5344CB8AC3E}">
        <p14:creationId xmlns:p14="http://schemas.microsoft.com/office/powerpoint/2010/main" val="184949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a:t>
            </a:fld>
            <a:endParaRPr lang="en-US"/>
          </a:p>
        </p:txBody>
      </p:sp>
    </p:spTree>
    <p:extLst>
      <p:ext uri="{BB962C8B-B14F-4D97-AF65-F5344CB8AC3E}">
        <p14:creationId xmlns:p14="http://schemas.microsoft.com/office/powerpoint/2010/main" val="202776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10</a:t>
            </a:fld>
            <a:endParaRPr lang="en-US"/>
          </a:p>
        </p:txBody>
      </p:sp>
    </p:spTree>
    <p:extLst>
      <p:ext uri="{BB962C8B-B14F-4D97-AF65-F5344CB8AC3E}">
        <p14:creationId xmlns:p14="http://schemas.microsoft.com/office/powerpoint/2010/main" val="386010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11</a:t>
            </a:fld>
            <a:endParaRPr lang="en-US"/>
          </a:p>
        </p:txBody>
      </p:sp>
    </p:spTree>
    <p:extLst>
      <p:ext uri="{BB962C8B-B14F-4D97-AF65-F5344CB8AC3E}">
        <p14:creationId xmlns:p14="http://schemas.microsoft.com/office/powerpoint/2010/main" val="3385247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2/25/2018 7:59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689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13</a:t>
            </a:fld>
            <a:endParaRPr lang="en-US"/>
          </a:p>
        </p:txBody>
      </p:sp>
    </p:spTree>
    <p:extLst>
      <p:ext uri="{BB962C8B-B14F-4D97-AF65-F5344CB8AC3E}">
        <p14:creationId xmlns:p14="http://schemas.microsoft.com/office/powerpoint/2010/main" val="3006789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2/25/2018 7:59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347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15</a:t>
            </a:fld>
            <a:endParaRPr lang="en-US"/>
          </a:p>
        </p:txBody>
      </p:sp>
    </p:spTree>
    <p:extLst>
      <p:ext uri="{BB962C8B-B14F-4D97-AF65-F5344CB8AC3E}">
        <p14:creationId xmlns:p14="http://schemas.microsoft.com/office/powerpoint/2010/main" val="1708960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16</a:t>
            </a:fld>
            <a:endParaRPr lang="en-US"/>
          </a:p>
        </p:txBody>
      </p:sp>
    </p:spTree>
    <p:extLst>
      <p:ext uri="{BB962C8B-B14F-4D97-AF65-F5344CB8AC3E}">
        <p14:creationId xmlns:p14="http://schemas.microsoft.com/office/powerpoint/2010/main" val="3183877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17</a:t>
            </a:fld>
            <a:endParaRPr lang="en-US"/>
          </a:p>
        </p:txBody>
      </p:sp>
    </p:spTree>
    <p:extLst>
      <p:ext uri="{BB962C8B-B14F-4D97-AF65-F5344CB8AC3E}">
        <p14:creationId xmlns:p14="http://schemas.microsoft.com/office/powerpoint/2010/main" val="4061760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48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19</a:t>
            </a:fld>
            <a:endParaRPr lang="en-US"/>
          </a:p>
        </p:txBody>
      </p:sp>
    </p:spTree>
    <p:extLst>
      <p:ext uri="{BB962C8B-B14F-4D97-AF65-F5344CB8AC3E}">
        <p14:creationId xmlns:p14="http://schemas.microsoft.com/office/powerpoint/2010/main" val="348388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65179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979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21</a:t>
            </a:fld>
            <a:endParaRPr lang="en-US"/>
          </a:p>
        </p:txBody>
      </p:sp>
    </p:spTree>
    <p:extLst>
      <p:ext uri="{BB962C8B-B14F-4D97-AF65-F5344CB8AC3E}">
        <p14:creationId xmlns:p14="http://schemas.microsoft.com/office/powerpoint/2010/main" val="3553895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206E8-6CA3-4263-A951-AE509195533D}" type="slidenum">
              <a:rPr lang="en-US" smtClean="0"/>
              <a:t>22</a:t>
            </a:fld>
            <a:endParaRPr lang="en-US"/>
          </a:p>
        </p:txBody>
      </p:sp>
    </p:spTree>
    <p:extLst>
      <p:ext uri="{BB962C8B-B14F-4D97-AF65-F5344CB8AC3E}">
        <p14:creationId xmlns:p14="http://schemas.microsoft.com/office/powerpoint/2010/main" val="1996601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23</a:t>
            </a:fld>
            <a:endParaRPr lang="en-US"/>
          </a:p>
        </p:txBody>
      </p:sp>
    </p:spTree>
    <p:extLst>
      <p:ext uri="{BB962C8B-B14F-4D97-AF65-F5344CB8AC3E}">
        <p14:creationId xmlns:p14="http://schemas.microsoft.com/office/powerpoint/2010/main" val="4254413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24</a:t>
            </a:fld>
            <a:endParaRPr lang="en-US"/>
          </a:p>
        </p:txBody>
      </p:sp>
    </p:spTree>
    <p:extLst>
      <p:ext uri="{BB962C8B-B14F-4D97-AF65-F5344CB8AC3E}">
        <p14:creationId xmlns:p14="http://schemas.microsoft.com/office/powerpoint/2010/main" val="1852441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25</a:t>
            </a:fld>
            <a:endParaRPr lang="en-US"/>
          </a:p>
        </p:txBody>
      </p:sp>
    </p:spTree>
    <p:extLst>
      <p:ext uri="{BB962C8B-B14F-4D97-AF65-F5344CB8AC3E}">
        <p14:creationId xmlns:p14="http://schemas.microsoft.com/office/powerpoint/2010/main" val="371867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26</a:t>
            </a:fld>
            <a:endParaRPr lang="en-US"/>
          </a:p>
        </p:txBody>
      </p:sp>
    </p:spTree>
    <p:extLst>
      <p:ext uri="{BB962C8B-B14F-4D97-AF65-F5344CB8AC3E}">
        <p14:creationId xmlns:p14="http://schemas.microsoft.com/office/powerpoint/2010/main" val="4120696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27</a:t>
            </a:fld>
            <a:endParaRPr lang="en-US"/>
          </a:p>
        </p:txBody>
      </p:sp>
    </p:spTree>
    <p:extLst>
      <p:ext uri="{BB962C8B-B14F-4D97-AF65-F5344CB8AC3E}">
        <p14:creationId xmlns:p14="http://schemas.microsoft.com/office/powerpoint/2010/main" val="3486430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28</a:t>
            </a:fld>
            <a:endParaRPr lang="en-US"/>
          </a:p>
        </p:txBody>
      </p:sp>
    </p:spTree>
    <p:extLst>
      <p:ext uri="{BB962C8B-B14F-4D97-AF65-F5344CB8AC3E}">
        <p14:creationId xmlns:p14="http://schemas.microsoft.com/office/powerpoint/2010/main" val="2540593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29</a:t>
            </a:fld>
            <a:endParaRPr lang="en-US"/>
          </a:p>
        </p:txBody>
      </p:sp>
    </p:spTree>
    <p:extLst>
      <p:ext uri="{BB962C8B-B14F-4D97-AF65-F5344CB8AC3E}">
        <p14:creationId xmlns:p14="http://schemas.microsoft.com/office/powerpoint/2010/main" val="197904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a:t>
            </a:fld>
            <a:endParaRPr lang="en-US"/>
          </a:p>
        </p:txBody>
      </p:sp>
    </p:spTree>
    <p:extLst>
      <p:ext uri="{BB962C8B-B14F-4D97-AF65-F5344CB8AC3E}">
        <p14:creationId xmlns:p14="http://schemas.microsoft.com/office/powerpoint/2010/main" val="1802557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533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31</a:t>
            </a:fld>
            <a:endParaRPr lang="en-US"/>
          </a:p>
        </p:txBody>
      </p:sp>
    </p:spTree>
    <p:extLst>
      <p:ext uri="{BB962C8B-B14F-4D97-AF65-F5344CB8AC3E}">
        <p14:creationId xmlns:p14="http://schemas.microsoft.com/office/powerpoint/2010/main" val="3924641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32</a:t>
            </a:fld>
            <a:endParaRPr lang="en-US"/>
          </a:p>
        </p:txBody>
      </p:sp>
    </p:spTree>
    <p:extLst>
      <p:ext uri="{BB962C8B-B14F-4D97-AF65-F5344CB8AC3E}">
        <p14:creationId xmlns:p14="http://schemas.microsoft.com/office/powerpoint/2010/main" val="1188088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7B206E8-6CA3-4263-A951-AE509195533D}" type="slidenum">
              <a:rPr lang="en-US" smtClean="0"/>
              <a:t>33</a:t>
            </a:fld>
            <a:endParaRPr lang="en-US"/>
          </a:p>
        </p:txBody>
      </p:sp>
    </p:spTree>
    <p:extLst>
      <p:ext uri="{BB962C8B-B14F-4D97-AF65-F5344CB8AC3E}">
        <p14:creationId xmlns:p14="http://schemas.microsoft.com/office/powerpoint/2010/main" val="1523702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34</a:t>
            </a:fld>
            <a:endParaRPr lang="en-US"/>
          </a:p>
        </p:txBody>
      </p:sp>
    </p:spTree>
    <p:extLst>
      <p:ext uri="{BB962C8B-B14F-4D97-AF65-F5344CB8AC3E}">
        <p14:creationId xmlns:p14="http://schemas.microsoft.com/office/powerpoint/2010/main" val="4268784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35</a:t>
            </a:fld>
            <a:endParaRPr lang="en-US"/>
          </a:p>
        </p:txBody>
      </p:sp>
    </p:spTree>
    <p:extLst>
      <p:ext uri="{BB962C8B-B14F-4D97-AF65-F5344CB8AC3E}">
        <p14:creationId xmlns:p14="http://schemas.microsoft.com/office/powerpoint/2010/main" val="2988606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95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37</a:t>
            </a:fld>
            <a:endParaRPr lang="en-US"/>
          </a:p>
        </p:txBody>
      </p:sp>
    </p:spTree>
    <p:extLst>
      <p:ext uri="{BB962C8B-B14F-4D97-AF65-F5344CB8AC3E}">
        <p14:creationId xmlns:p14="http://schemas.microsoft.com/office/powerpoint/2010/main" val="3378184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87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39</a:t>
            </a:fld>
            <a:endParaRPr lang="en-US"/>
          </a:p>
        </p:txBody>
      </p:sp>
    </p:spTree>
    <p:extLst>
      <p:ext uri="{BB962C8B-B14F-4D97-AF65-F5344CB8AC3E}">
        <p14:creationId xmlns:p14="http://schemas.microsoft.com/office/powerpoint/2010/main" val="825227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3717971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40</a:t>
            </a:fld>
            <a:endParaRPr lang="en-US"/>
          </a:p>
        </p:txBody>
      </p:sp>
    </p:spTree>
    <p:extLst>
      <p:ext uri="{BB962C8B-B14F-4D97-AF65-F5344CB8AC3E}">
        <p14:creationId xmlns:p14="http://schemas.microsoft.com/office/powerpoint/2010/main" val="2407343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41</a:t>
            </a:fld>
            <a:endParaRPr lang="en-US"/>
          </a:p>
        </p:txBody>
      </p:sp>
    </p:spTree>
    <p:extLst>
      <p:ext uri="{BB962C8B-B14F-4D97-AF65-F5344CB8AC3E}">
        <p14:creationId xmlns:p14="http://schemas.microsoft.com/office/powerpoint/2010/main" val="2060581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42</a:t>
            </a:fld>
            <a:endParaRPr lang="en-US"/>
          </a:p>
        </p:txBody>
      </p:sp>
    </p:spTree>
    <p:extLst>
      <p:ext uri="{BB962C8B-B14F-4D97-AF65-F5344CB8AC3E}">
        <p14:creationId xmlns:p14="http://schemas.microsoft.com/office/powerpoint/2010/main" val="3938558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43</a:t>
            </a:fld>
            <a:endParaRPr lang="en-US"/>
          </a:p>
        </p:txBody>
      </p:sp>
    </p:spTree>
    <p:extLst>
      <p:ext uri="{BB962C8B-B14F-4D97-AF65-F5344CB8AC3E}">
        <p14:creationId xmlns:p14="http://schemas.microsoft.com/office/powerpoint/2010/main" val="2896129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44</a:t>
            </a:fld>
            <a:endParaRPr lang="en-US"/>
          </a:p>
        </p:txBody>
      </p:sp>
    </p:spTree>
    <p:extLst>
      <p:ext uri="{BB962C8B-B14F-4D97-AF65-F5344CB8AC3E}">
        <p14:creationId xmlns:p14="http://schemas.microsoft.com/office/powerpoint/2010/main" val="2358499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45</a:t>
            </a:fld>
            <a:endParaRPr lang="en-US"/>
          </a:p>
        </p:txBody>
      </p:sp>
    </p:spTree>
    <p:extLst>
      <p:ext uri="{BB962C8B-B14F-4D97-AF65-F5344CB8AC3E}">
        <p14:creationId xmlns:p14="http://schemas.microsoft.com/office/powerpoint/2010/main" val="2314110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748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a:t>
            </a:fld>
            <a:endParaRPr lang="en-US"/>
          </a:p>
        </p:txBody>
      </p:sp>
    </p:spTree>
    <p:extLst>
      <p:ext uri="{BB962C8B-B14F-4D97-AF65-F5344CB8AC3E}">
        <p14:creationId xmlns:p14="http://schemas.microsoft.com/office/powerpoint/2010/main" val="1425495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DD6821-D956-4AC5-8DB7-06A5C0555C3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endParaRPr lang="en-US" altLang="zh-TW" dirty="0">
              <a:effectLst/>
            </a:endParaRPr>
          </a:p>
        </p:txBody>
      </p:sp>
    </p:spTree>
    <p:extLst>
      <p:ext uri="{BB962C8B-B14F-4D97-AF65-F5344CB8AC3E}">
        <p14:creationId xmlns:p14="http://schemas.microsoft.com/office/powerpoint/2010/main" val="471781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DD6821-D956-4AC5-8DB7-06A5C0555C3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endParaRPr lang="en-US" altLang="zh-TW" dirty="0">
              <a:effectLst/>
            </a:endParaRPr>
          </a:p>
        </p:txBody>
      </p:sp>
    </p:spTree>
    <p:extLst>
      <p:ext uri="{BB962C8B-B14F-4D97-AF65-F5344CB8AC3E}">
        <p14:creationId xmlns:p14="http://schemas.microsoft.com/office/powerpoint/2010/main" val="356374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DD6821-D956-4AC5-8DB7-06A5C0555C3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endParaRPr lang="en-US" altLang="zh-TW" dirty="0">
              <a:effectLst/>
            </a:endParaRPr>
          </a:p>
        </p:txBody>
      </p:sp>
    </p:spTree>
    <p:extLst>
      <p:ext uri="{BB962C8B-B14F-4D97-AF65-F5344CB8AC3E}">
        <p14:creationId xmlns:p14="http://schemas.microsoft.com/office/powerpoint/2010/main" val="77751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DD6821-D956-4AC5-8DB7-06A5C0555C3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endParaRPr lang="en-US" altLang="zh-TW" dirty="0">
              <a:effectLst/>
            </a:endParaRPr>
          </a:p>
        </p:txBody>
      </p:sp>
    </p:spTree>
    <p:extLst>
      <p:ext uri="{BB962C8B-B14F-4D97-AF65-F5344CB8AC3E}">
        <p14:creationId xmlns:p14="http://schemas.microsoft.com/office/powerpoint/2010/main" val="258424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6.jp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37668610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7065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2586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7953615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218092489"/>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5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09078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26409857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311793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7677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8770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88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573113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256109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0672376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6742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245329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53596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0901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6621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860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00337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80863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239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999707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936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70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033819" y="3274173"/>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5034260" y="4212210"/>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dirty="0"/>
              <a:t>Subtitle</a:t>
            </a:r>
            <a:endParaRPr lang="en-US" dirty="0"/>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2643422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dirty="0">
                <a:solidFill>
                  <a:schemeClr val="accent4"/>
                </a:solidFill>
              </a:rPr>
              <a:t>Heading One Style </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dirty="0">
              <a:solidFill>
                <a:schemeClr val="tx1">
                  <a:lumMod val="65000"/>
                  <a:lumOff val="35000"/>
                </a:schemeClr>
              </a:solidFill>
            </a:endParaRPr>
          </a:p>
          <a:p>
            <a:pPr marL="393634" lvl="2" indent="-393634">
              <a:buNone/>
            </a:pPr>
            <a:r>
              <a:rPr lang="en-US" sz="2666" dirty="0">
                <a:solidFill>
                  <a:schemeClr val="accent6"/>
                </a:solidFill>
              </a:rPr>
              <a:t>Heading Two Style</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sz="2666" dirty="0">
              <a:solidFill>
                <a:schemeClr val="accent3"/>
              </a:solidFill>
            </a:endParaRPr>
          </a:p>
          <a:p>
            <a:pPr marL="393634" lvl="2" indent="-393634">
              <a:buNone/>
            </a:pPr>
            <a:r>
              <a:rPr lang="en-US" b="1" dirty="0">
                <a:solidFill>
                  <a:schemeClr val="accent1"/>
                </a:solidFill>
              </a:rPr>
              <a:t>HEADING THREE STYLE</a:t>
            </a:r>
          </a:p>
          <a:p>
            <a:pPr marL="393634" lvl="2" indent="-393634">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7939039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3103975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04343" y="3462"/>
            <a:ext cx="8187658" cy="5457081"/>
          </a:xfrm>
          <a:prstGeom prst="rect">
            <a:avLst/>
          </a:prstGeom>
        </p:spPr>
      </p:pic>
      <p:sp>
        <p:nvSpPr>
          <p:cNvPr id="13" name="Title 3"/>
          <p:cNvSpPr>
            <a:spLocks noGrp="1"/>
          </p:cNvSpPr>
          <p:nvPr>
            <p:ph type="ctrTitle"/>
          </p:nvPr>
        </p:nvSpPr>
        <p:spPr>
          <a:xfrm>
            <a:off x="343941" y="1888065"/>
            <a:ext cx="3212189" cy="942209"/>
          </a:xfrm>
        </p:spPr>
        <p:txBody>
          <a:bodyPr/>
          <a:lstStyle/>
          <a:p>
            <a:r>
              <a:rPr lang="en-US" dirty="0">
                <a:solidFill>
                  <a:schemeClr val="bg2"/>
                </a:solidFill>
              </a:rPr>
              <a:t> Q&amp;A</a:t>
            </a:r>
          </a:p>
        </p:txBody>
      </p:sp>
    </p:spTree>
    <p:extLst>
      <p:ext uri="{BB962C8B-B14F-4D97-AF65-F5344CB8AC3E}">
        <p14:creationId xmlns:p14="http://schemas.microsoft.com/office/powerpoint/2010/main" val="3138996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46000"/>
            <a:extLst>
              <a:ext uri="{28A0092B-C50C-407E-A947-70E740481C1C}">
                <a14:useLocalDpi xmlns:a14="http://schemas.microsoft.com/office/drawing/2010/main"/>
              </a:ext>
            </a:extLst>
          </a:blip>
          <a:stretch>
            <a:fillRect/>
          </a:stretch>
        </p:blipFill>
        <p:spPr>
          <a:xfrm>
            <a:off x="0" y="1"/>
            <a:ext cx="12190271" cy="6846277"/>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190271" cy="6858000"/>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11297068"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271075"/>
            <a:ext cx="11297069" cy="1511895"/>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429547" y="451206"/>
            <a:ext cx="1636432" cy="352286"/>
          </a:xfrm>
          <a:prstGeom prst="rect">
            <a:avLst/>
          </a:prstGeom>
        </p:spPr>
      </p:pic>
    </p:spTree>
    <p:extLst>
      <p:ext uri="{BB962C8B-B14F-4D97-AF65-F5344CB8AC3E}">
        <p14:creationId xmlns:p14="http://schemas.microsoft.com/office/powerpoint/2010/main" val="243283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556514"/>
            <a:ext cx="6365239"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38493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8543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0134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618774"/>
            <a:ext cx="5070403"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29980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084052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317416"/>
            <a:ext cx="11504430" cy="899665"/>
          </a:xfrm>
        </p:spPr>
        <p:txBody>
          <a:bodyPr/>
          <a:lstStyle>
            <a:lvl1pPr>
              <a:defRPr sz="3921">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34440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566670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300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599266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03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984" b="984"/>
          <a:stretch/>
        </p:blipFill>
        <p:spPr>
          <a:xfrm>
            <a:off x="-1" y="0"/>
            <a:ext cx="12190271" cy="6858000"/>
          </a:xfrm>
          <a:prstGeom prst="rect">
            <a:avLst/>
          </a:prstGeom>
        </p:spPr>
      </p:pic>
      <p:sp>
        <p:nvSpPr>
          <p:cNvPr id="2" name="Rectangle 1"/>
          <p:cNvSpPr/>
          <p:nvPr userDrawn="1"/>
        </p:nvSpPr>
        <p:spPr bwMode="auto">
          <a:xfrm>
            <a:off x="269239" y="1635876"/>
            <a:ext cx="6274974" cy="3586208"/>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890"/>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8974"/>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48585" y="470411"/>
            <a:ext cx="1792850" cy="384109"/>
          </a:xfrm>
          <a:prstGeom prst="rect">
            <a:avLst/>
          </a:prstGeom>
        </p:spPr>
      </p:pic>
    </p:spTree>
    <p:extLst>
      <p:ext uri="{BB962C8B-B14F-4D97-AF65-F5344CB8AC3E}">
        <p14:creationId xmlns:p14="http://schemas.microsoft.com/office/powerpoint/2010/main" val="1660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93160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8403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6032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8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492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4436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4229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39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793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22456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1477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31750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6531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4797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479539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3222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237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8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11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1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60020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6278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360441836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49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7770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566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70259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910171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58855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55585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2982741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042420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430655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544034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0157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4582876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78918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9534388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9496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5786823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37984867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17006586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326753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119129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userDrawn="1"/>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2362848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9775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8391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3157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107586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099810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90989"/>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992226"/>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66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94721802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95486"/>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556365"/>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89957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07496"/>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334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85879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68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05203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0065005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048611"/>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491337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64351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77795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2786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3745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760416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1112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336160" y="1825791"/>
            <a:ext cx="5406914" cy="2151230"/>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371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718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20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568290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7906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8568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1760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5150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159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092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250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918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62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42703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93443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2151457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9019099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769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9311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8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33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947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02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69875" y="1731963"/>
            <a:ext cx="5521325" cy="20553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12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06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7646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661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52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183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267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43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5100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02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28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9399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2059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617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8031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067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116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603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66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05DB2EB7-280F-4E2B-A544-66F97552381F}" type="datetimeFigureOut">
              <a:rPr lang="en-US" smtClean="0">
                <a:solidFill>
                  <a:prstClr val="black">
                    <a:tint val="75000"/>
                  </a:prstClr>
                </a:solidFill>
                <a:latin typeface="Calibri" panose="020F0502020204030204"/>
              </a:rPr>
              <a:pPr defTabSz="914225"/>
              <a:t>2/25/2018</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14225"/>
            <a:fld id="{4BA26C72-CEAE-4BD7-B325-2C8473BF6227}" type="slidenum">
              <a:rPr lang="en-US" smtClean="0">
                <a:solidFill>
                  <a:prstClr val="black">
                    <a:tint val="75000"/>
                  </a:prstClr>
                </a:solidFill>
                <a:latin typeface="Calibri" panose="020F0502020204030204"/>
              </a:rPr>
              <a:pPr defTabSz="914225"/>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623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75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71036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5035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74647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766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032741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554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9434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42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92101" cy="1475055"/>
          </a:xfrm>
        </p:spPr>
        <p:txBody>
          <a:bodyPr/>
          <a:lstStyle/>
          <a:p>
            <a:r>
              <a:rPr lang="en-US" dirty="0"/>
              <a:t>Click to edit Master style</a:t>
            </a:r>
          </a:p>
        </p:txBody>
      </p:sp>
      <p:sp>
        <p:nvSpPr>
          <p:cNvPr id="4" name="Text Placeholder 3"/>
          <p:cNvSpPr>
            <a:spLocks noGrp="1"/>
          </p:cNvSpPr>
          <p:nvPr>
            <p:ph type="body" sz="quarter" idx="11"/>
          </p:nvPr>
        </p:nvSpPr>
        <p:spPr>
          <a:xfrm>
            <a:off x="269240" y="1588295"/>
            <a:ext cx="5591733" cy="517065"/>
          </a:xfrm>
        </p:spPr>
        <p:txBody>
          <a:bodyPr/>
          <a:lstStyle>
            <a:lvl1pPr marL="0" indent="0">
              <a:buNone/>
              <a:defRPr sz="2400">
                <a:solidFill>
                  <a:schemeClr val="tx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269240" y="2456761"/>
            <a:ext cx="5406914" cy="2500698"/>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6160169" y="0"/>
            <a:ext cx="60318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00730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75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9950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63597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1013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4116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7203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72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a:solidFill>
                <a:schemeClr val="tx1"/>
              </a:soli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4"/>
            <a:ext cx="5378486" cy="851515"/>
          </a:xfrm>
          <a:prstGeom prst="rect">
            <a:avLst/>
          </a:prstGeom>
        </p:spPr>
        <p:txBody>
          <a:bodyPr/>
          <a:lstStyle>
            <a:lvl1pPr marL="0" indent="0" algn="l">
              <a:lnSpc>
                <a:spcPts val="2595"/>
              </a:lnSpc>
              <a:buNone/>
              <a:defRPr sz="2115">
                <a:solidFill>
                  <a:schemeClr val="tx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8"/>
            <a:ext cx="5392555" cy="553810"/>
          </a:xfrm>
          <a:prstGeom prst="rect">
            <a:avLst/>
          </a:prstGeom>
        </p:spPr>
        <p:txBody>
          <a:bodyPr/>
          <a:lstStyle>
            <a:lvl1pPr marL="0" indent="0">
              <a:buNone/>
              <a:defRPr sz="2691" baseline="0">
                <a:solidFill>
                  <a:schemeClr val="tx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9665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262441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6366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20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469821"/>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119009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20829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607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71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871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0117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41073667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23781470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043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28101989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6923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51623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01923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7854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995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07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2407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3372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4468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1336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829449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767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568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13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2613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8907789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120163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84463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584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807537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575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961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19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7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6932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2315853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8821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14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275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3760841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mp; Non-bulleted text">
    <p:bg>
      <p:bgPr>
        <a:gradFill>
          <a:gsLst>
            <a:gs pos="75000">
              <a:srgbClr val="001D48"/>
            </a:gs>
            <a:gs pos="75000">
              <a:srgbClr val="001D48"/>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Rectangle 2"/>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2476500" y="2530183"/>
            <a:ext cx="8975694" cy="276999"/>
          </a:xfrm>
        </p:spPr>
        <p:txBody>
          <a:bodyPr lIns="0" tIns="0" rIns="0" bIns="0" anchor="t" anchorCtr="0"/>
          <a:lstStyle>
            <a:lvl1pPr marL="0" indent="0">
              <a:buNone/>
              <a:defRPr sz="2000">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Tree>
    <p:extLst>
      <p:ext uri="{BB962C8B-B14F-4D97-AF65-F5344CB8AC3E}">
        <p14:creationId xmlns:p14="http://schemas.microsoft.com/office/powerpoint/2010/main" val="374103535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30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5813" y="365126"/>
            <a:ext cx="10515600" cy="1325563"/>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pPr defTabSz="914225"/>
            <a:fld id="{3E115AF4-E82C-4679-80CF-177676CDD188}" type="datetimeFigureOut">
              <a:rPr lang="en-US" smtClean="0">
                <a:solidFill>
                  <a:prstClr val="black"/>
                </a:solidFill>
              </a:rPr>
              <a:pPr defTabSz="914225"/>
              <a:t>2/25/2018</a:t>
            </a:fld>
            <a:endParaRPr lang="en-US">
              <a:solidFill>
                <a:prstClr val="black"/>
              </a:solidFill>
            </a:endParaRPr>
          </a:p>
        </p:txBody>
      </p:sp>
      <p:sp>
        <p:nvSpPr>
          <p:cNvPr id="5" name="Footer Placeholder 4"/>
          <p:cNvSpPr>
            <a:spLocks noGrp="1"/>
          </p:cNvSpPr>
          <p:nvPr>
            <p:ph type="ftr" sz="quarter" idx="11"/>
          </p:nvPr>
        </p:nvSpPr>
        <p:spPr/>
        <p:txBody>
          <a:bodyPr/>
          <a:lstStyle/>
          <a:p>
            <a:pPr defTabSz="914225"/>
            <a:endParaRPr lang="en-US">
              <a:solidFill>
                <a:prstClr val="black"/>
              </a:solidFill>
            </a:endParaRPr>
          </a:p>
        </p:txBody>
      </p:sp>
      <p:sp>
        <p:nvSpPr>
          <p:cNvPr id="6" name="Slide Number Placeholder 5"/>
          <p:cNvSpPr>
            <a:spLocks noGrp="1"/>
          </p:cNvSpPr>
          <p:nvPr>
            <p:ph type="sldNum" sz="quarter" idx="12"/>
          </p:nvPr>
        </p:nvSpPr>
        <p:spPr/>
        <p:txBody>
          <a:bodyPr/>
          <a:lstStyle/>
          <a:p>
            <a:pPr defTabSz="914225"/>
            <a:fld id="{4EA06FD3-21BD-4E16-AF4F-CC7191F37963}" type="slidenum">
              <a:rPr lang="en-US" smtClean="0">
                <a:solidFill>
                  <a:prstClr val="black"/>
                </a:solidFill>
              </a:rPr>
              <a:pPr defTabSz="914225"/>
              <a:t>‹#›</a:t>
            </a:fld>
            <a:endParaRPr lang="en-US">
              <a:solidFill>
                <a:prstClr val="black"/>
              </a:solidFill>
            </a:endParaRPr>
          </a:p>
        </p:txBody>
      </p:sp>
      <p:sp>
        <p:nvSpPr>
          <p:cNvPr id="7" name="TextBox 7"/>
          <p:cNvSpPr txBox="1"/>
          <p:nvPr userDrawn="1"/>
        </p:nvSpPr>
        <p:spPr bwMode="white">
          <a:xfrm>
            <a:off x="4346159" y="6551616"/>
            <a:ext cx="3744167" cy="18466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dirty="0">
                <a:ln>
                  <a:noFill/>
                </a:ln>
                <a:solidFill>
                  <a:srgbClr val="FF0000"/>
                </a:solidFill>
                <a:effectLst/>
                <a:uLnTx/>
                <a:uFillTx/>
                <a:latin typeface="Segoe UI Light"/>
                <a:ea typeface="+mn-ea"/>
                <a:cs typeface="+mn-cs"/>
              </a:rPr>
              <a:t>MICROSOFT CONFIDENTIAL – NDA REQUIRED</a:t>
            </a:r>
            <a:endParaRPr kumimoji="0" lang="en-US" sz="1050" b="0" i="0" u="none" strike="noStrike" kern="1200" cap="none" spc="15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0824203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178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790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783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01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1350394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3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843957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827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4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26440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826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6766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849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69666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37483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3581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9330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11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4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97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vmlDrawing" Target="../drawings/vmlDrawing7.v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0.xml"/><Relationship Id="rId17" Type="http://schemas.openxmlformats.org/officeDocument/2006/relationships/image" Target="../media/image10.emf"/><Relationship Id="rId2" Type="http://schemas.openxmlformats.org/officeDocument/2006/relationships/slideLayout" Target="../slideLayouts/slideLayout183.xml"/><Relationship Id="rId16" Type="http://schemas.openxmlformats.org/officeDocument/2006/relationships/oleObject" Target="../embeddings/oleObject7.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44.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image" Target="../media/image2.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theme" Target="../theme/theme12.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oleObject" Target="../embeddings/oleObject2.bin"/><Relationship Id="rId5" Type="http://schemas.openxmlformats.org/officeDocument/2006/relationships/slideLayout" Target="../slideLayouts/slideLayout13.xml"/><Relationship Id="rId10" Type="http://schemas.openxmlformats.org/officeDocument/2006/relationships/tags" Target="../tags/tag2.xml"/><Relationship Id="rId4" Type="http://schemas.openxmlformats.org/officeDocument/2006/relationships/slideLayout" Target="../slideLayouts/slideLayout12.xml"/><Relationship Id="rId9"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oleObject" Target="../embeddings/oleObject3.bin"/><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vmlDrawing" Target="../drawings/vmlDrawing3.v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oleObject" Target="../embeddings/oleObject6.bin"/><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ags" Target="../tags/tag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vmlDrawing" Target="../drawings/vmlDrawing6.vml"/><Relationship Id="rId5" Type="http://schemas.openxmlformats.org/officeDocument/2006/relationships/slideLayout" Target="../slideLayouts/slideLayout131.xml"/><Relationship Id="rId10"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2.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p:nvGrpSpPr>
        <p:grpSpPr>
          <a:xfrm>
            <a:off x="12366230" y="-217"/>
            <a:ext cx="940152" cy="5654619"/>
            <a:chOff x="12614198" y="-221"/>
            <a:chExt cx="959004" cy="5767187"/>
          </a:xfrm>
        </p:grpSpPr>
        <p:grpSp>
          <p:nvGrpSpPr>
            <p:cNvPr id="37" name="Group 36"/>
            <p:cNvGrpSpPr/>
            <p:nvPr/>
          </p:nvGrpSpPr>
          <p:grpSpPr>
            <a:xfrm>
              <a:off x="12614198" y="-221"/>
              <a:ext cx="959004" cy="5716010"/>
              <a:chOff x="12614198" y="-221"/>
              <a:chExt cx="959004" cy="5716010"/>
            </a:xfrm>
          </p:grpSpPr>
          <p:grpSp>
            <p:nvGrpSpPr>
              <p:cNvPr id="33" name="Group 32"/>
              <p:cNvGrpSpPr/>
              <p:nvPr/>
            </p:nvGrpSpPr>
            <p:grpSpPr>
              <a:xfrm rot="5400000">
                <a:off x="11576883" y="1040117"/>
                <a:ext cx="2708636" cy="634005"/>
                <a:chOff x="1581150" y="4543426"/>
                <a:chExt cx="2708636" cy="634005"/>
              </a:xfrm>
            </p:grpSpPr>
            <p:sp>
              <p:nvSpPr>
                <p:cNvPr id="3" name="Rectangle 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graphicFrame>
        <p:nvGraphicFramePr>
          <p:cNvPr id="22" name="Object 21"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72" name="think-cell Slide" r:id="rId12" imgW="378" imgH="377" progId="TCLayout.ActiveDocument.1">
                  <p:embed/>
                </p:oleObj>
              </mc:Choice>
              <mc:Fallback>
                <p:oleObj name="think-cell Slide" r:id="rId12" imgW="378" imgH="377" progId="TCLayout.ActiveDocument.1">
                  <p:embed/>
                  <p:pic>
                    <p:nvPicPr>
                      <p:cNvPr id="22" name="Object 21" hidden="1"/>
                      <p:cNvPicPr/>
                      <p:nvPr/>
                    </p:nvPicPr>
                    <p:blipFill>
                      <a:blip r:embed="rId13"/>
                      <a:stretch>
                        <a:fillRect/>
                      </a:stretch>
                    </p:blipFill>
                    <p:spPr>
                      <a:xfrm>
                        <a:off x="1557" y="1558"/>
                        <a:ext cx="1556" cy="1556"/>
                      </a:xfrm>
                      <a:prstGeom prst="rect">
                        <a:avLst/>
                      </a:prstGeom>
                    </p:spPr>
                  </p:pic>
                </p:oleObj>
              </mc:Fallback>
            </mc:AlternateContent>
          </a:graphicData>
        </a:graphic>
      </p:graphicFrame>
      <p:pic>
        <p:nvPicPr>
          <p:cNvPr id="23" name="Picture 22"/>
          <p:cNvPicPr>
            <a:picLocks noChangeAspect="1"/>
          </p:cNvPicPr>
          <p:nvPr userDrawn="1"/>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3694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18" r:id="rId3"/>
    <p:sldLayoutId id="2147483666" r:id="rId4"/>
    <p:sldLayoutId id="2147483667" r:id="rId5"/>
    <p:sldLayoutId id="2147483671" r:id="rId6"/>
    <p:sldLayoutId id="2147483672" r:id="rId7"/>
    <p:sldLayoutId id="2147483674"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637" name="think-cell Slide" r:id="rId16" imgW="270" imgH="270" progId="TCLayout.ActiveDocument.1">
                  <p:embed/>
                </p:oleObj>
              </mc:Choice>
              <mc:Fallback>
                <p:oleObj name="think-cell Slide" r:id="rId16" imgW="270" imgH="270" progId="TCLayout.ActiveDocument.1">
                  <p:embed/>
                  <p:pic>
                    <p:nvPicPr>
                      <p:cNvPr id="6" name="Object 5" hidden="1"/>
                      <p:cNvPicPr/>
                      <p:nvPr/>
                    </p:nvPicPr>
                    <p:blipFill>
                      <a:blip r:embed="rId1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899717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3110224"/>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497717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 id="2147483990"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67" name="think-cell Slide" r:id="rId11" imgW="378" imgH="377" progId="TCLayout.ActiveDocument.1">
                  <p:embed/>
                </p:oleObj>
              </mc:Choice>
              <mc:Fallback>
                <p:oleObj name="think-cell Slide" r:id="rId11" imgW="378" imgH="377" progId="TCLayout.ActiveDocument.1">
                  <p:embed/>
                  <p:pic>
                    <p:nvPicPr>
                      <p:cNvPr id="3" name="Object 2" hidden="1"/>
                      <p:cNvPicPr/>
                      <p:nvPr/>
                    </p:nvPicPr>
                    <p:blipFill>
                      <a:blip r:embed="rId1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23654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706"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93925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3092387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583693"/>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339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796"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333298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486070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78965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2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239.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0.xml"/><Relationship Id="rId1" Type="http://schemas.openxmlformats.org/officeDocument/2006/relationships/slideLayout" Target="../slideLayouts/slideLayout239.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24.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24.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24.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24.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24.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24.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24.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24.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24.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4.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39.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6.xml"/><Relationship Id="rId1" Type="http://schemas.openxmlformats.org/officeDocument/2006/relationships/slideLayout" Target="../slideLayouts/slideLayout239.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24.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8.xml"/><Relationship Id="rId1" Type="http://schemas.openxmlformats.org/officeDocument/2006/relationships/slideLayout" Target="../slideLayouts/slideLayout2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7.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24.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24.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24.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24.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24.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2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xml"/><Relationship Id="rId1" Type="http://schemas.openxmlformats.org/officeDocument/2006/relationships/slideLayout" Target="../slideLayouts/slideLayout239.xml"/></Relationships>
</file>

<file path=ppt/slides/_rels/slide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xml"/><Relationship Id="rId1" Type="http://schemas.openxmlformats.org/officeDocument/2006/relationships/slideLayout" Target="../slideLayouts/slideLayout190.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90.xml"/><Relationship Id="rId5" Type="http://schemas.openxmlformats.org/officeDocument/2006/relationships/image" Target="../media/image55.png"/><Relationship Id="rId4" Type="http://schemas.openxmlformats.org/officeDocument/2006/relationships/image" Target="../media/image53.jpg"/></Relationships>
</file>

<file path=ppt/slides/_rels/slide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8.xml"/><Relationship Id="rId1" Type="http://schemas.openxmlformats.org/officeDocument/2006/relationships/slideLayout" Target="../slideLayouts/slideLayout190.xml"/><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9.xml"/><Relationship Id="rId1" Type="http://schemas.openxmlformats.org/officeDocument/2006/relationships/slideLayout" Target="../slideLayouts/slideLayout1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Connected Device Studio</a:t>
            </a:r>
            <a:r>
              <a:rPr lang="zh-TW" altLang="en-US" sz="5400" dirty="0"/>
              <a:t> </a:t>
            </a:r>
            <a:br>
              <a:rPr lang="en-US" altLang="zh-TW" sz="5400" dirty="0"/>
            </a:br>
            <a:r>
              <a:rPr lang="en-US" altLang="zh-TW" sz="5400" dirty="0"/>
              <a:t>Skill Transfer Workshop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r>
              <a:rPr lang="en-US"/>
              <a:t>Microsoft Confidential</a:t>
            </a:r>
            <a:endParaRPr lang="en-US" dirty="0"/>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6"/>
            <a:ext cx="11554103" cy="2745721"/>
          </a:xfrm>
        </p:spPr>
        <p:txBody>
          <a:bodyPr/>
          <a:lstStyle/>
          <a:p>
            <a:r>
              <a:rPr lang="en-US" altLang="zh-TW" sz="5400" dirty="0"/>
              <a:t>Deploy Database Schema</a:t>
            </a:r>
            <a:br>
              <a:rPr lang="en-US" altLang="zh-TW" sz="5400" dirty="0"/>
            </a:br>
            <a:br>
              <a:rPr lang="en-US" altLang="zh-TW" sz="5400" dirty="0"/>
            </a:br>
            <a:r>
              <a:rPr lang="en-US" altLang="zh-TW" sz="5400" dirty="0"/>
              <a:t>					</a:t>
            </a:r>
            <a:r>
              <a:rPr lang="en-US" altLang="zh-TW" sz="4400" dirty="0"/>
              <a:t>and Data</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783" y="1678419"/>
            <a:ext cx="3078411" cy="4349030"/>
          </a:xfrm>
          <a:prstGeom prst="rect">
            <a:avLst/>
          </a:prstGeom>
        </p:spPr>
      </p:pic>
    </p:spTree>
    <p:extLst>
      <p:ext uri="{BB962C8B-B14F-4D97-AF65-F5344CB8AC3E}">
        <p14:creationId xmlns:p14="http://schemas.microsoft.com/office/powerpoint/2010/main" val="42101603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118" y="529641"/>
            <a:ext cx="11504430" cy="899665"/>
          </a:xfrm>
        </p:spPr>
        <p:txBody>
          <a:bodyPr/>
          <a:lstStyle/>
          <a:p>
            <a:r>
              <a:rPr lang="en-US" altLang="zh-TW" dirty="0"/>
              <a:t>Get and Build Connected Device Studio</a:t>
            </a:r>
            <a:endParaRPr lang="zh-TW" altLang="en-US" dirty="0"/>
          </a:p>
        </p:txBody>
      </p:sp>
      <p:sp>
        <p:nvSpPr>
          <p:cNvPr id="70" name="Content Placeholder 4"/>
          <p:cNvSpPr txBox="1">
            <a:spLocks/>
          </p:cNvSpPr>
          <p:nvPr/>
        </p:nvSpPr>
        <p:spPr>
          <a:xfrm>
            <a:off x="566530" y="1825625"/>
            <a:ext cx="10787270" cy="309424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altLang="zh-TW" sz="3200" dirty="0"/>
              <a:t>Install Azure Service Fabric SDK (</a:t>
            </a:r>
            <a:r>
              <a:rPr lang="en-US" altLang="zh-TW" sz="1800" dirty="0"/>
              <a:t>Google: Azure Service Fabric </a:t>
            </a:r>
            <a:r>
              <a:rPr lang="en-US" altLang="zh-TW" sz="1800" dirty="0" err="1"/>
              <a:t>sdk</a:t>
            </a:r>
            <a:r>
              <a:rPr lang="en-US" altLang="zh-TW" sz="3200" dirty="0"/>
              <a:t>)</a:t>
            </a:r>
          </a:p>
          <a:p>
            <a:pPr marL="514350" indent="-514350">
              <a:buFont typeface="+mj-lt"/>
              <a:buAutoNum type="arabicPeriod"/>
            </a:pPr>
            <a:r>
              <a:rPr lang="en-US" altLang="zh-TW" sz="3200" dirty="0"/>
              <a:t>Load CDS solution (Visual Studio 2017)</a:t>
            </a:r>
          </a:p>
          <a:p>
            <a:pPr marL="514350" indent="-514350">
              <a:buFont typeface="+mj-lt"/>
              <a:buAutoNum type="arabicPeriod"/>
            </a:pPr>
            <a:r>
              <a:rPr lang="en-US" altLang="zh-TW" sz="3200" dirty="0"/>
              <a:t>Rebuild All Projects (make sure no any error)</a:t>
            </a:r>
          </a:p>
          <a:p>
            <a:pPr marL="0" indent="0">
              <a:buFont typeface="Arial" pitchFamily="34" charset="0"/>
              <a:buNone/>
            </a:pPr>
            <a:endParaRPr lang="zh-TW" altLang="en-US" sz="3200" dirty="0"/>
          </a:p>
        </p:txBody>
      </p:sp>
    </p:spTree>
    <p:extLst>
      <p:ext uri="{BB962C8B-B14F-4D97-AF65-F5344CB8AC3E}">
        <p14:creationId xmlns:p14="http://schemas.microsoft.com/office/powerpoint/2010/main" val="26308521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TW" dirty="0"/>
              <a:t>Deploy Database Schema and Data</a:t>
            </a:r>
            <a:endParaRPr lang="zh-TW" altLang="en-US" dirty="0"/>
          </a:p>
        </p:txBody>
      </p:sp>
      <p:sp>
        <p:nvSpPr>
          <p:cNvPr id="12" name="Content Placeholder 2"/>
          <p:cNvSpPr txBox="1">
            <a:spLocks/>
          </p:cNvSpPr>
          <p:nvPr/>
        </p:nvSpPr>
        <p:spPr>
          <a:xfrm>
            <a:off x="864825" y="1258544"/>
            <a:ext cx="10515600" cy="166441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altLang="zh-TW" sz="2800" dirty="0"/>
              <a:t>Open SQL Server Object Explorer, Add Azure SQL</a:t>
            </a:r>
          </a:p>
          <a:p>
            <a:pPr marL="514350" indent="-514350">
              <a:buFont typeface="+mj-lt"/>
              <a:buAutoNum type="arabicPeriod"/>
            </a:pPr>
            <a:r>
              <a:rPr lang="en-US" altLang="zh-TW" sz="2800" dirty="0"/>
              <a:t>01_CreateSchema.sql</a:t>
            </a:r>
          </a:p>
          <a:p>
            <a:pPr marL="514350" indent="-514350">
              <a:buFont typeface="+mj-lt"/>
              <a:buAutoNum type="arabicPeriod"/>
            </a:pPr>
            <a:r>
              <a:rPr lang="en-US" altLang="zh-TW" sz="2800" dirty="0"/>
              <a:t>02_CreateTables.sql</a:t>
            </a:r>
          </a:p>
          <a:p>
            <a:pPr marL="514350" indent="-514350">
              <a:buFont typeface="+mj-lt"/>
              <a:buAutoNum type="arabicPeriod"/>
            </a:pPr>
            <a:r>
              <a:rPr lang="en-US" altLang="zh-TW" sz="2800" dirty="0"/>
              <a:t>03_InsertReferenceData.sql</a:t>
            </a:r>
            <a:endParaRPr lang="zh-TW" altLang="en-US" sz="2800" dirty="0"/>
          </a:p>
        </p:txBody>
      </p:sp>
      <p:pic>
        <p:nvPicPr>
          <p:cNvPr id="2" name="Picture 1">
            <a:extLst>
              <a:ext uri="{FF2B5EF4-FFF2-40B4-BE49-F238E27FC236}">
                <a16:creationId xmlns:a16="http://schemas.microsoft.com/office/drawing/2014/main" id="{38326BA2-1072-4616-A091-87FFCA98AB22}"/>
              </a:ext>
            </a:extLst>
          </p:cNvPr>
          <p:cNvPicPr>
            <a:picLocks noChangeAspect="1"/>
          </p:cNvPicPr>
          <p:nvPr/>
        </p:nvPicPr>
        <p:blipFill>
          <a:blip r:embed="rId3"/>
          <a:stretch>
            <a:fillRect/>
          </a:stretch>
        </p:blipFill>
        <p:spPr>
          <a:xfrm>
            <a:off x="1653176" y="3592496"/>
            <a:ext cx="8216688" cy="2347625"/>
          </a:xfrm>
          <a:prstGeom prst="rect">
            <a:avLst/>
          </a:prstGeom>
          <a:ln>
            <a:solidFill>
              <a:schemeClr val="accent1"/>
            </a:solidFill>
          </a:ln>
        </p:spPr>
      </p:pic>
    </p:spTree>
    <p:extLst>
      <p:ext uri="{BB962C8B-B14F-4D97-AF65-F5344CB8AC3E}">
        <p14:creationId xmlns:p14="http://schemas.microsoft.com/office/powerpoint/2010/main" val="32528678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6"/>
            <a:ext cx="8224481" cy="3370952"/>
          </a:xfrm>
        </p:spPr>
        <p:txBody>
          <a:bodyPr/>
          <a:lstStyle/>
          <a:p>
            <a:r>
              <a:rPr lang="en-US" altLang="zh-TW" sz="5400" dirty="0"/>
              <a:t>Deploy API Service, Admin and Super Admin</a:t>
            </a:r>
            <a:br>
              <a:rPr lang="en-US" altLang="zh-TW" sz="5400" dirty="0"/>
            </a:br>
            <a:br>
              <a:rPr lang="en-US" altLang="zh-TW" sz="5400" dirty="0"/>
            </a:br>
            <a:r>
              <a:rPr lang="en-US" altLang="zh-TW" sz="5400" dirty="0"/>
              <a:t>				   </a:t>
            </a:r>
            <a:r>
              <a:rPr lang="en-US" altLang="zh-TW" sz="4400" dirty="0"/>
              <a:t>Front-end Apps</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783" y="1678419"/>
            <a:ext cx="3078411" cy="4349030"/>
          </a:xfrm>
          <a:prstGeom prst="rect">
            <a:avLst/>
          </a:prstGeom>
        </p:spPr>
      </p:pic>
    </p:spTree>
    <p:extLst>
      <p:ext uri="{BB962C8B-B14F-4D97-AF65-F5344CB8AC3E}">
        <p14:creationId xmlns:p14="http://schemas.microsoft.com/office/powerpoint/2010/main" val="3094584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39C064-20B5-4FEB-8D17-72BCD6F89F29}"/>
              </a:ext>
            </a:extLst>
          </p:cNvPr>
          <p:cNvPicPr>
            <a:picLocks noChangeAspect="1"/>
          </p:cNvPicPr>
          <p:nvPr/>
        </p:nvPicPr>
        <p:blipFill>
          <a:blip r:embed="rId3"/>
          <a:stretch>
            <a:fillRect/>
          </a:stretch>
        </p:blipFill>
        <p:spPr>
          <a:xfrm>
            <a:off x="8745761" y="1944626"/>
            <a:ext cx="3071101" cy="3946403"/>
          </a:xfrm>
          <a:prstGeom prst="rect">
            <a:avLst/>
          </a:prstGeom>
          <a:ln>
            <a:solidFill>
              <a:schemeClr val="accent1"/>
            </a:solidFill>
          </a:ln>
        </p:spPr>
      </p:pic>
      <p:sp>
        <p:nvSpPr>
          <p:cNvPr id="12" name="Title 11"/>
          <p:cNvSpPr>
            <a:spLocks noGrp="1"/>
          </p:cNvSpPr>
          <p:nvPr>
            <p:ph type="title"/>
          </p:nvPr>
        </p:nvSpPr>
        <p:spPr/>
        <p:txBody>
          <a:bodyPr/>
          <a:lstStyle/>
          <a:p>
            <a:r>
              <a:rPr lang="en-US" altLang="zh-TW" dirty="0"/>
              <a:t>Modify and Publish Front-end Apps</a:t>
            </a:r>
            <a:endParaRPr lang="zh-TW" altLang="en-US" dirty="0"/>
          </a:p>
        </p:txBody>
      </p:sp>
      <p:sp>
        <p:nvSpPr>
          <p:cNvPr id="30" name="Content Placeholder 4"/>
          <p:cNvSpPr txBox="1">
            <a:spLocks/>
          </p:cNvSpPr>
          <p:nvPr/>
        </p:nvSpPr>
        <p:spPr>
          <a:xfrm>
            <a:off x="463061" y="1825625"/>
            <a:ext cx="8540261" cy="377019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altLang="zh-TW" sz="2800" dirty="0" err="1"/>
              <a:t>sfAdmin</a:t>
            </a:r>
            <a:r>
              <a:rPr lang="en-US" altLang="zh-TW" sz="2800" dirty="0"/>
              <a:t>, </a:t>
            </a:r>
            <a:r>
              <a:rPr lang="en-US" altLang="zh-TW" sz="2800" dirty="0" err="1"/>
              <a:t>sfAPIService</a:t>
            </a:r>
            <a:r>
              <a:rPr lang="en-US" altLang="zh-TW" sz="2800" dirty="0"/>
              <a:t>, </a:t>
            </a:r>
            <a:r>
              <a:rPr lang="en-US" altLang="zh-TW" sz="2800" dirty="0" err="1"/>
              <a:t>sfSuperAdmin</a:t>
            </a:r>
            <a:endParaRPr lang="en-US" altLang="zh-TW" sz="2800" dirty="0"/>
          </a:p>
          <a:p>
            <a:pPr marL="514350" indent="-514350">
              <a:buFont typeface="+mj-lt"/>
              <a:buAutoNum type="arabicPeriod"/>
            </a:pPr>
            <a:r>
              <a:rPr lang="en-US" altLang="zh-TW" sz="2800" dirty="0"/>
              <a:t>Run ReplaceConString.exe</a:t>
            </a:r>
          </a:p>
          <a:p>
            <a:pPr marL="514350" indent="-514350">
              <a:buFont typeface="+mj-lt"/>
              <a:buAutoNum type="arabicPeriod"/>
            </a:pPr>
            <a:r>
              <a:rPr lang="en-US" altLang="zh-TW" sz="2800" dirty="0"/>
              <a:t>Get Publish Profiles (API Services, Admin, </a:t>
            </a:r>
            <a:r>
              <a:rPr lang="en-US" altLang="zh-TW" sz="2800" dirty="0" err="1"/>
              <a:t>SuperAdmin</a:t>
            </a:r>
            <a:r>
              <a:rPr lang="en-US" altLang="zh-TW" sz="2800" dirty="0"/>
              <a:t>)</a:t>
            </a:r>
          </a:p>
          <a:p>
            <a:pPr marL="514350" indent="-514350">
              <a:buFont typeface="+mj-lt"/>
              <a:buAutoNum type="arabicPeriod"/>
            </a:pPr>
            <a:r>
              <a:rPr lang="en-US" altLang="zh-TW" sz="2800" dirty="0"/>
              <a:t>Publish Front-end Apps</a:t>
            </a:r>
          </a:p>
          <a:p>
            <a:pPr marL="0" indent="0">
              <a:buFont typeface="Arial" pitchFamily="34" charset="0"/>
              <a:buNone/>
            </a:pPr>
            <a:endParaRPr lang="zh-TW" altLang="en-US" sz="3600" dirty="0"/>
          </a:p>
        </p:txBody>
      </p:sp>
      <p:sp>
        <p:nvSpPr>
          <p:cNvPr id="3" name="Rectangle 2"/>
          <p:cNvSpPr/>
          <p:nvPr/>
        </p:nvSpPr>
        <p:spPr bwMode="auto">
          <a:xfrm>
            <a:off x="8874541" y="3710720"/>
            <a:ext cx="2813539" cy="966787"/>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58998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p:txBody>
          <a:bodyPr/>
          <a:lstStyle/>
          <a:p>
            <a:r>
              <a:rPr lang="en-US" altLang="zh-TW" dirty="0"/>
              <a:t>2. Run ReplaceConString.exe</a:t>
            </a:r>
            <a:endParaRPr lang="zh-TW" altLang="en-US" dirty="0"/>
          </a:p>
        </p:txBody>
      </p:sp>
      <p:sp>
        <p:nvSpPr>
          <p:cNvPr id="5" name="Content Placeholder 4"/>
          <p:cNvSpPr txBox="1">
            <a:spLocks/>
          </p:cNvSpPr>
          <p:nvPr/>
        </p:nvSpPr>
        <p:spPr>
          <a:xfrm>
            <a:off x="463061" y="1825625"/>
            <a:ext cx="10159882" cy="377019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altLang="zh-TW" sz="2800" dirty="0"/>
              <a:t>Copy Build/Tools/ReplaceConString.exe to Solution Folder</a:t>
            </a:r>
          </a:p>
          <a:p>
            <a:pPr marL="514350" indent="-514350">
              <a:buFont typeface="+mj-lt"/>
              <a:buAutoNum type="arabicPeriod"/>
            </a:pPr>
            <a:r>
              <a:rPr lang="en-US" altLang="zh-TW" sz="2800" dirty="0"/>
              <a:t>Copy Build/configString.txt to Solution Folder</a:t>
            </a:r>
          </a:p>
          <a:p>
            <a:pPr marL="514350" indent="-514350">
              <a:buFont typeface="+mj-lt"/>
              <a:buAutoNum type="arabicPeriod"/>
            </a:pPr>
            <a:r>
              <a:rPr lang="en-US" altLang="zh-TW" sz="2800" dirty="0"/>
              <a:t>Go to Solution Folder, and Run ReplaceConString.exe</a:t>
            </a:r>
          </a:p>
          <a:p>
            <a:pPr marL="514350" indent="-514350">
              <a:buFont typeface="+mj-lt"/>
              <a:buAutoNum type="arabicPeriod"/>
            </a:pPr>
            <a:endParaRPr lang="en-US" altLang="zh-TW" sz="2800" dirty="0"/>
          </a:p>
          <a:p>
            <a:pPr marL="514350" indent="-514350">
              <a:buFont typeface="+mj-lt"/>
              <a:buAutoNum type="arabicPeriod"/>
            </a:pPr>
            <a:endParaRPr lang="en-US" altLang="zh-TW" sz="2800" dirty="0"/>
          </a:p>
          <a:p>
            <a:pPr marL="0" indent="0">
              <a:buNone/>
            </a:pPr>
            <a:r>
              <a:rPr lang="en-US" altLang="zh-TW" sz="2800" dirty="0"/>
              <a:t>This program will replace correct parameters into all </a:t>
            </a:r>
            <a:r>
              <a:rPr lang="en-US" altLang="zh-TW" sz="2800" dirty="0" err="1"/>
              <a:t>web.config</a:t>
            </a:r>
            <a:r>
              <a:rPr lang="en-US" altLang="zh-TW" sz="2800" dirty="0"/>
              <a:t> and </a:t>
            </a:r>
            <a:r>
              <a:rPr lang="en-US" altLang="zh-TW" sz="2800" dirty="0" err="1"/>
              <a:t>app.config</a:t>
            </a:r>
            <a:endParaRPr lang="en-US" altLang="zh-TW" sz="2800" dirty="0"/>
          </a:p>
          <a:p>
            <a:pPr marL="0" indent="0">
              <a:buFont typeface="Arial" pitchFamily="34" charset="0"/>
              <a:buNone/>
            </a:pPr>
            <a:endParaRPr lang="zh-TW" altLang="en-US" sz="3600" dirty="0"/>
          </a:p>
        </p:txBody>
      </p:sp>
    </p:spTree>
    <p:extLst>
      <p:ext uri="{BB962C8B-B14F-4D97-AF65-F5344CB8AC3E}">
        <p14:creationId xmlns:p14="http://schemas.microsoft.com/office/powerpoint/2010/main" val="1063800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p:txBody>
          <a:bodyPr/>
          <a:lstStyle/>
          <a:p>
            <a:r>
              <a:rPr lang="en-US" altLang="zh-TW" dirty="0"/>
              <a:t>4. Get Publish Profiles X 3</a:t>
            </a:r>
            <a:endParaRPr lang="zh-TW" altLang="en-US" dirty="0"/>
          </a:p>
        </p:txBody>
      </p:sp>
      <p:grpSp>
        <p:nvGrpSpPr>
          <p:cNvPr id="3" name="Group 2"/>
          <p:cNvGrpSpPr/>
          <p:nvPr/>
        </p:nvGrpSpPr>
        <p:grpSpPr>
          <a:xfrm>
            <a:off x="878501" y="1592698"/>
            <a:ext cx="10363201" cy="3651426"/>
            <a:chOff x="1156676" y="1764636"/>
            <a:chExt cx="9277883" cy="2854255"/>
          </a:xfrm>
        </p:grpSpPr>
        <p:pic>
          <p:nvPicPr>
            <p:cNvPr id="2" name="Picture 1"/>
            <p:cNvPicPr>
              <a:picLocks noChangeAspect="1"/>
            </p:cNvPicPr>
            <p:nvPr/>
          </p:nvPicPr>
          <p:blipFill>
            <a:blip r:embed="rId3"/>
            <a:stretch>
              <a:fillRect/>
            </a:stretch>
          </p:blipFill>
          <p:spPr>
            <a:xfrm>
              <a:off x="1156676" y="1764636"/>
              <a:ext cx="9277883" cy="2854255"/>
            </a:xfrm>
            <a:prstGeom prst="rect">
              <a:avLst/>
            </a:prstGeom>
          </p:spPr>
        </p:pic>
        <p:sp>
          <p:nvSpPr>
            <p:cNvPr id="5" name="Rectangle 4"/>
            <p:cNvSpPr/>
            <p:nvPr/>
          </p:nvSpPr>
          <p:spPr bwMode="auto">
            <a:xfrm>
              <a:off x="7291755" y="2224977"/>
              <a:ext cx="1266092" cy="307208"/>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20104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p:txBody>
          <a:bodyPr/>
          <a:lstStyle/>
          <a:p>
            <a:r>
              <a:rPr lang="en-US" altLang="zh-TW" dirty="0"/>
              <a:t>5. Publish Front-end Apps</a:t>
            </a:r>
            <a:endParaRPr lang="zh-TW" altLang="en-US" dirty="0"/>
          </a:p>
        </p:txBody>
      </p:sp>
      <p:sp>
        <p:nvSpPr>
          <p:cNvPr id="8" name="Content Placeholder 4"/>
          <p:cNvSpPr txBox="1">
            <a:spLocks/>
          </p:cNvSpPr>
          <p:nvPr/>
        </p:nvSpPr>
        <p:spPr>
          <a:xfrm>
            <a:off x="7080738" y="2313509"/>
            <a:ext cx="4353169" cy="266930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ltLang="zh-TW" sz="3600" dirty="0"/>
              <a:t>Publish</a:t>
            </a:r>
          </a:p>
          <a:p>
            <a:pPr marL="742950" indent="-742950">
              <a:buFont typeface="Arial" pitchFamily="34" charset="0"/>
              <a:buAutoNum type="arabicPeriod"/>
            </a:pPr>
            <a:r>
              <a:rPr lang="en-US" altLang="zh-TW" sz="3600" dirty="0" err="1"/>
              <a:t>sfAPIService</a:t>
            </a:r>
            <a:r>
              <a:rPr lang="en-US" altLang="zh-TW" sz="3600" dirty="0"/>
              <a:t> X 2</a:t>
            </a:r>
          </a:p>
          <a:p>
            <a:pPr marL="742950" indent="-742950">
              <a:buFont typeface="Arial" pitchFamily="34" charset="0"/>
              <a:buAutoNum type="arabicPeriod"/>
            </a:pPr>
            <a:r>
              <a:rPr lang="en-US" altLang="zh-TW" sz="3600" dirty="0" err="1"/>
              <a:t>sfAdmin</a:t>
            </a:r>
            <a:endParaRPr lang="en-US" altLang="zh-TW" sz="3600" dirty="0"/>
          </a:p>
          <a:p>
            <a:pPr marL="742950" indent="-742950">
              <a:buFont typeface="Arial" pitchFamily="34" charset="0"/>
              <a:buAutoNum type="arabicPeriod"/>
            </a:pPr>
            <a:r>
              <a:rPr lang="en-US" altLang="zh-TW" sz="3600" dirty="0" err="1"/>
              <a:t>sfSuperAdmin</a:t>
            </a:r>
            <a:endParaRPr lang="zh-TW" altLang="en-US" sz="3600" dirty="0"/>
          </a:p>
        </p:txBody>
      </p:sp>
      <p:pic>
        <p:nvPicPr>
          <p:cNvPr id="3" name="Picture 2">
            <a:extLst>
              <a:ext uri="{FF2B5EF4-FFF2-40B4-BE49-F238E27FC236}">
                <a16:creationId xmlns:a16="http://schemas.microsoft.com/office/drawing/2014/main" id="{36D18AA3-9897-48B6-A51D-9C5AD18CE75D}"/>
              </a:ext>
            </a:extLst>
          </p:cNvPr>
          <p:cNvPicPr>
            <a:picLocks noChangeAspect="1"/>
          </p:cNvPicPr>
          <p:nvPr/>
        </p:nvPicPr>
        <p:blipFill>
          <a:blip r:embed="rId3"/>
          <a:stretch>
            <a:fillRect/>
          </a:stretch>
        </p:blipFill>
        <p:spPr>
          <a:xfrm>
            <a:off x="370410" y="2313509"/>
            <a:ext cx="6315837" cy="3286814"/>
          </a:xfrm>
          <a:prstGeom prst="rect">
            <a:avLst/>
          </a:prstGeom>
          <a:ln>
            <a:solidFill>
              <a:schemeClr val="accent1"/>
            </a:solidFill>
          </a:ln>
        </p:spPr>
      </p:pic>
      <p:sp>
        <p:nvSpPr>
          <p:cNvPr id="5" name="Content Placeholder 4">
            <a:extLst>
              <a:ext uri="{FF2B5EF4-FFF2-40B4-BE49-F238E27FC236}">
                <a16:creationId xmlns:a16="http://schemas.microsoft.com/office/drawing/2014/main" id="{18199ABF-12C4-48DA-ABCB-F8A62A6020C6}"/>
              </a:ext>
            </a:extLst>
          </p:cNvPr>
          <p:cNvSpPr txBox="1">
            <a:spLocks/>
          </p:cNvSpPr>
          <p:nvPr/>
        </p:nvSpPr>
        <p:spPr>
          <a:xfrm>
            <a:off x="370410" y="1328499"/>
            <a:ext cx="11123975" cy="56656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ltLang="zh-TW" sz="2800" dirty="0"/>
              <a:t>Build Front-end Apps Project by </a:t>
            </a:r>
            <a:r>
              <a:rPr lang="en-US" altLang="zh-TW" sz="2800" dirty="0">
                <a:solidFill>
                  <a:srgbClr val="FF0000"/>
                </a:solidFill>
              </a:rPr>
              <a:t>Release</a:t>
            </a:r>
            <a:r>
              <a:rPr lang="en-US" altLang="zh-TW" sz="2800" dirty="0"/>
              <a:t> Mode + </a:t>
            </a:r>
            <a:r>
              <a:rPr lang="en-US" altLang="zh-TW" sz="2800" dirty="0">
                <a:solidFill>
                  <a:srgbClr val="FF0000"/>
                </a:solidFill>
              </a:rPr>
              <a:t>Any CPU</a:t>
            </a:r>
          </a:p>
          <a:p>
            <a:pPr marL="514350" indent="-514350">
              <a:buFont typeface="+mj-lt"/>
              <a:buAutoNum type="arabicPeriod"/>
            </a:pPr>
            <a:endParaRPr lang="en-US" altLang="zh-TW" sz="2800" dirty="0"/>
          </a:p>
          <a:p>
            <a:endParaRPr lang="zh-TW" altLang="en-US" sz="2800" dirty="0"/>
          </a:p>
        </p:txBody>
      </p:sp>
    </p:spTree>
    <p:extLst>
      <p:ext uri="{BB962C8B-B14F-4D97-AF65-F5344CB8AC3E}">
        <p14:creationId xmlns:p14="http://schemas.microsoft.com/office/powerpoint/2010/main" val="35456195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6"/>
            <a:ext cx="11554103" cy="2745721"/>
          </a:xfrm>
        </p:spPr>
        <p:txBody>
          <a:bodyPr/>
          <a:lstStyle/>
          <a:p>
            <a:r>
              <a:rPr lang="en-US" altLang="zh-TW" sz="5400" dirty="0"/>
              <a:t>Login to </a:t>
            </a:r>
            <a:r>
              <a:rPr lang="en-US" altLang="zh-TW" sz="5400" dirty="0" err="1"/>
              <a:t>SuperAdmin</a:t>
            </a:r>
            <a:br>
              <a:rPr lang="en-US" altLang="zh-TW" sz="5400" dirty="0"/>
            </a:br>
            <a:br>
              <a:rPr lang="en-US" altLang="zh-TW" sz="5400" dirty="0"/>
            </a:br>
            <a:r>
              <a:rPr lang="en-US" altLang="zh-TW" sz="5400" dirty="0"/>
              <a:t>			</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783" y="1678419"/>
            <a:ext cx="3078411" cy="4349030"/>
          </a:xfrm>
          <a:prstGeom prst="rect">
            <a:avLst/>
          </a:prstGeom>
        </p:spPr>
      </p:pic>
    </p:spTree>
    <p:extLst>
      <p:ext uri="{BB962C8B-B14F-4D97-AF65-F5344CB8AC3E}">
        <p14:creationId xmlns:p14="http://schemas.microsoft.com/office/powerpoint/2010/main" val="6562714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Login to </a:t>
            </a:r>
            <a:r>
              <a:rPr lang="en-US" altLang="zh-TW" dirty="0" err="1"/>
              <a:t>SuperAdmin</a:t>
            </a:r>
            <a:endParaRPr lang="zh-TW" altLang="en-US" dirty="0"/>
          </a:p>
        </p:txBody>
      </p:sp>
      <p:sp>
        <p:nvSpPr>
          <p:cNvPr id="4" name="Content Placeholder 4"/>
          <p:cNvSpPr txBox="1">
            <a:spLocks/>
          </p:cNvSpPr>
          <p:nvPr/>
        </p:nvSpPr>
        <p:spPr>
          <a:xfrm>
            <a:off x="6815014" y="1825625"/>
            <a:ext cx="5059826" cy="175382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ltLang="zh-TW" sz="2800" dirty="0"/>
              <a:t>Email: super@cdstudio.com</a:t>
            </a:r>
          </a:p>
          <a:p>
            <a:pPr marL="0" indent="0">
              <a:buNone/>
            </a:pPr>
            <a:r>
              <a:rPr lang="en-US" altLang="zh-TW" sz="2800" dirty="0"/>
              <a:t>PW: super@cdstudio.com</a:t>
            </a:r>
            <a:endParaRPr lang="zh-TW" altLang="en-US" sz="2800" dirty="0"/>
          </a:p>
        </p:txBody>
      </p:sp>
      <p:pic>
        <p:nvPicPr>
          <p:cNvPr id="5" name="Picture 4">
            <a:extLst>
              <a:ext uri="{FF2B5EF4-FFF2-40B4-BE49-F238E27FC236}">
                <a16:creationId xmlns:a16="http://schemas.microsoft.com/office/drawing/2014/main" id="{593E7BE1-67A1-4B43-993A-4F16B4961B34}"/>
              </a:ext>
            </a:extLst>
          </p:cNvPr>
          <p:cNvPicPr>
            <a:picLocks noChangeAspect="1"/>
          </p:cNvPicPr>
          <p:nvPr/>
        </p:nvPicPr>
        <p:blipFill>
          <a:blip r:embed="rId3"/>
          <a:stretch>
            <a:fillRect/>
          </a:stretch>
        </p:blipFill>
        <p:spPr>
          <a:xfrm>
            <a:off x="1149108" y="1467293"/>
            <a:ext cx="4326659" cy="4908720"/>
          </a:xfrm>
          <a:prstGeom prst="rect">
            <a:avLst/>
          </a:prstGeom>
        </p:spPr>
      </p:pic>
    </p:spTree>
    <p:extLst>
      <p:ext uri="{BB962C8B-B14F-4D97-AF65-F5344CB8AC3E}">
        <p14:creationId xmlns:p14="http://schemas.microsoft.com/office/powerpoint/2010/main" val="489192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92464" y="898769"/>
            <a:ext cx="10630419" cy="5857259"/>
          </a:xfrm>
          <a:prstGeom prst="rect">
            <a:avLst/>
          </a:prstGeom>
        </p:spPr>
      </p:pic>
      <p:sp>
        <p:nvSpPr>
          <p:cNvPr id="4" name="Title 3"/>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17744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6"/>
            <a:ext cx="11554103" cy="2745721"/>
          </a:xfrm>
        </p:spPr>
        <p:txBody>
          <a:bodyPr/>
          <a:lstStyle/>
          <a:p>
            <a:r>
              <a:rPr lang="en-US" altLang="zh-TW" sz="5400" dirty="0"/>
              <a:t>Deploy Backend Tasks</a:t>
            </a:r>
            <a:br>
              <a:rPr lang="en-US" altLang="zh-TW" sz="5400" dirty="0"/>
            </a:br>
            <a:br>
              <a:rPr lang="en-US" altLang="zh-TW" sz="5400" dirty="0"/>
            </a:br>
            <a:r>
              <a:rPr lang="en-US" altLang="zh-TW" sz="5400" dirty="0"/>
              <a:t>		</a:t>
            </a:r>
            <a:r>
              <a:rPr lang="en-US" altLang="zh-TW" sz="3200" dirty="0"/>
              <a:t>IoT Hub Receiver</a:t>
            </a:r>
            <a:r>
              <a:rPr lang="en-US" altLang="zh-TW" sz="5400" dirty="0"/>
              <a:t>		</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783" y="1678419"/>
            <a:ext cx="3078411" cy="4349030"/>
          </a:xfrm>
          <a:prstGeom prst="rect">
            <a:avLst/>
          </a:prstGeom>
        </p:spPr>
      </p:pic>
    </p:spTree>
    <p:extLst>
      <p:ext uri="{BB962C8B-B14F-4D97-AF65-F5344CB8AC3E}">
        <p14:creationId xmlns:p14="http://schemas.microsoft.com/office/powerpoint/2010/main" val="15268853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p:cNvSpPr>
            <a:spLocks noGrp="1"/>
          </p:cNvSpPr>
          <p:nvPr>
            <p:ph type="title"/>
          </p:nvPr>
        </p:nvSpPr>
        <p:spPr/>
        <p:txBody>
          <a:bodyPr/>
          <a:lstStyle/>
          <a:p>
            <a:r>
              <a:rPr lang="en-US" altLang="zh-TW" dirty="0"/>
              <a:t>Deploy Backend Tasks</a:t>
            </a:r>
            <a:endParaRPr lang="zh-TW" altLang="en-US" dirty="0"/>
          </a:p>
        </p:txBody>
      </p:sp>
      <p:sp>
        <p:nvSpPr>
          <p:cNvPr id="47" name="Content Placeholder 4"/>
          <p:cNvSpPr txBox="1">
            <a:spLocks/>
          </p:cNvSpPr>
          <p:nvPr/>
        </p:nvSpPr>
        <p:spPr>
          <a:xfrm>
            <a:off x="588108" y="1825625"/>
            <a:ext cx="10515600" cy="43513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altLang="zh-TW" sz="2800" dirty="0" err="1"/>
              <a:t>IoTHubEvenProcessor</a:t>
            </a:r>
            <a:r>
              <a:rPr lang="en-US" altLang="zh-TW" sz="2800" dirty="0"/>
              <a:t>, </a:t>
            </a:r>
            <a:r>
              <a:rPr lang="en-US" altLang="zh-TW" sz="2800" dirty="0" err="1"/>
              <a:t>OpsInfra</a:t>
            </a:r>
            <a:r>
              <a:rPr lang="en-US" altLang="zh-TW" sz="2800" dirty="0"/>
              <a:t>, </a:t>
            </a:r>
            <a:r>
              <a:rPr lang="en-US" altLang="zh-TW" sz="2800" dirty="0" err="1"/>
              <a:t>OpsAlarm</a:t>
            </a:r>
            <a:r>
              <a:rPr lang="en-US" altLang="zh-TW" sz="2800" dirty="0"/>
              <a:t>, </a:t>
            </a:r>
            <a:r>
              <a:rPr lang="en-US" altLang="zh-TW" sz="2800" dirty="0" err="1"/>
              <a:t>RoutineTask</a:t>
            </a:r>
            <a:endParaRPr lang="en-US" altLang="zh-TW" sz="2800" dirty="0"/>
          </a:p>
          <a:p>
            <a:pPr marL="514350" indent="-514350">
              <a:buFont typeface="+mj-lt"/>
              <a:buAutoNum type="arabicPeriod"/>
            </a:pPr>
            <a:r>
              <a:rPr lang="en-US" altLang="zh-TW" sz="2800" dirty="0"/>
              <a:t>Import Self-Signed X.509 into Desktop PC</a:t>
            </a:r>
          </a:p>
          <a:p>
            <a:pPr marL="514350" indent="-514350">
              <a:buFont typeface="+mj-lt"/>
              <a:buAutoNum type="arabicPeriod"/>
            </a:pPr>
            <a:r>
              <a:rPr lang="en-US" altLang="zh-TW" sz="2800" dirty="0"/>
              <a:t>Copy Self-Signed X.509 to Azure Storage</a:t>
            </a:r>
          </a:p>
          <a:p>
            <a:pPr marL="514350" indent="-514350">
              <a:buFont typeface="+mj-lt"/>
              <a:buAutoNum type="arabicPeriod"/>
            </a:pPr>
            <a:r>
              <a:rPr lang="en-US" altLang="zh-TW" sz="2800" dirty="0"/>
              <a:t>Rebuild &amp; Publish to Service Fabric</a:t>
            </a:r>
          </a:p>
          <a:p>
            <a:pPr marL="514350" indent="-514350">
              <a:buFont typeface="+mj-lt"/>
              <a:buAutoNum type="arabicPeriod"/>
            </a:pPr>
            <a:r>
              <a:rPr lang="en-US" altLang="zh-TW" sz="2800" dirty="0"/>
              <a:t>Verify</a:t>
            </a:r>
          </a:p>
          <a:p>
            <a:endParaRPr lang="zh-TW" altLang="en-US" sz="2800" dirty="0"/>
          </a:p>
        </p:txBody>
      </p:sp>
      <p:grpSp>
        <p:nvGrpSpPr>
          <p:cNvPr id="4" name="Group 3"/>
          <p:cNvGrpSpPr/>
          <p:nvPr/>
        </p:nvGrpSpPr>
        <p:grpSpPr>
          <a:xfrm>
            <a:off x="8160256" y="2694167"/>
            <a:ext cx="3714584" cy="3714584"/>
            <a:chOff x="7301285" y="2240943"/>
            <a:chExt cx="3714584" cy="3714584"/>
          </a:xfrm>
        </p:grpSpPr>
        <p:pic>
          <p:nvPicPr>
            <p:cNvPr id="3" name="Picture 2"/>
            <p:cNvPicPr>
              <a:picLocks noChangeAspect="1"/>
            </p:cNvPicPr>
            <p:nvPr/>
          </p:nvPicPr>
          <p:blipFill>
            <a:blip r:embed="rId3"/>
            <a:stretch>
              <a:fillRect/>
            </a:stretch>
          </p:blipFill>
          <p:spPr>
            <a:xfrm>
              <a:off x="7301285" y="2240943"/>
              <a:ext cx="3714584" cy="3714584"/>
            </a:xfrm>
            <a:prstGeom prst="rect">
              <a:avLst/>
            </a:prstGeom>
            <a:ln>
              <a:solidFill>
                <a:schemeClr val="tx1">
                  <a:lumMod val="75000"/>
                </a:schemeClr>
              </a:solidFill>
            </a:ln>
          </p:spPr>
        </p:pic>
        <p:sp>
          <p:nvSpPr>
            <p:cNvPr id="5" name="Rectangle 4"/>
            <p:cNvSpPr/>
            <p:nvPr/>
          </p:nvSpPr>
          <p:spPr bwMode="auto">
            <a:xfrm>
              <a:off x="7587157" y="4232269"/>
              <a:ext cx="3428712" cy="1723258"/>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82976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2C122-E68C-48E5-8FA9-5E863DDB20C3}"/>
              </a:ext>
            </a:extLst>
          </p:cNvPr>
          <p:cNvPicPr>
            <a:picLocks noChangeAspect="1"/>
          </p:cNvPicPr>
          <p:nvPr/>
        </p:nvPicPr>
        <p:blipFill>
          <a:blip r:embed="rId3"/>
          <a:stretch>
            <a:fillRect/>
          </a:stretch>
        </p:blipFill>
        <p:spPr>
          <a:xfrm>
            <a:off x="696406" y="2414587"/>
            <a:ext cx="6934200" cy="2028825"/>
          </a:xfrm>
          <a:prstGeom prst="rect">
            <a:avLst/>
          </a:prstGeom>
          <a:ln>
            <a:solidFill>
              <a:schemeClr val="accent1"/>
            </a:solidFill>
          </a:ln>
        </p:spPr>
      </p:pic>
      <p:cxnSp>
        <p:nvCxnSpPr>
          <p:cNvPr id="4" name="Straight Arrow Connector 3">
            <a:extLst>
              <a:ext uri="{FF2B5EF4-FFF2-40B4-BE49-F238E27FC236}">
                <a16:creationId xmlns:a16="http://schemas.microsoft.com/office/drawing/2014/main" id="{A8344041-9911-46AB-B4DC-17AB2FD175E7}"/>
              </a:ext>
            </a:extLst>
          </p:cNvPr>
          <p:cNvCxnSpPr>
            <a:cxnSpLocks/>
          </p:cNvCxnSpPr>
          <p:nvPr/>
        </p:nvCxnSpPr>
        <p:spPr>
          <a:xfrm>
            <a:off x="2986441" y="4056257"/>
            <a:ext cx="4644164" cy="0"/>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53F642-EF15-46E9-9566-252C2BD52F77}"/>
              </a:ext>
            </a:extLst>
          </p:cNvPr>
          <p:cNvSpPr txBox="1"/>
          <p:nvPr/>
        </p:nvSpPr>
        <p:spPr>
          <a:xfrm>
            <a:off x="7630605" y="3787078"/>
            <a:ext cx="4379316"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Certificate will be saved here, make sure folder exist.</a:t>
            </a:r>
          </a:p>
        </p:txBody>
      </p:sp>
      <p:sp>
        <p:nvSpPr>
          <p:cNvPr id="6" name="Title 45">
            <a:extLst>
              <a:ext uri="{FF2B5EF4-FFF2-40B4-BE49-F238E27FC236}">
                <a16:creationId xmlns:a16="http://schemas.microsoft.com/office/drawing/2014/main" id="{E6502CED-009B-48F3-8600-A0B4C76191F2}"/>
              </a:ext>
            </a:extLst>
          </p:cNvPr>
          <p:cNvSpPr>
            <a:spLocks noGrp="1"/>
          </p:cNvSpPr>
          <p:nvPr>
            <p:ph type="title"/>
          </p:nvPr>
        </p:nvSpPr>
        <p:spPr/>
        <p:txBody>
          <a:bodyPr/>
          <a:lstStyle/>
          <a:p>
            <a:r>
              <a:rPr lang="en-US" altLang="zh-TW" dirty="0"/>
              <a:t>Get Your Self-Sign X.509 Certificate</a:t>
            </a:r>
            <a:endParaRPr lang="zh-TW" altLang="en-US" dirty="0"/>
          </a:p>
        </p:txBody>
      </p:sp>
    </p:spTree>
    <p:extLst>
      <p:ext uri="{BB962C8B-B14F-4D97-AF65-F5344CB8AC3E}">
        <p14:creationId xmlns:p14="http://schemas.microsoft.com/office/powerpoint/2010/main" val="30071337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17231" y="291102"/>
            <a:ext cx="12145107" cy="899665"/>
          </a:xfrm>
        </p:spPr>
        <p:txBody>
          <a:bodyPr/>
          <a:lstStyle/>
          <a:p>
            <a:r>
              <a:rPr lang="en-US" altLang="zh-TW" dirty="0"/>
              <a:t>2. Import Self-Signed X.509 into [Local Machine] / Trust Root</a:t>
            </a:r>
            <a:endParaRPr lang="zh-TW" altLang="en-US" dirty="0"/>
          </a:p>
        </p:txBody>
      </p:sp>
      <p:pic>
        <p:nvPicPr>
          <p:cNvPr id="32" name="Picture 31"/>
          <p:cNvPicPr>
            <a:picLocks noChangeAspect="1"/>
          </p:cNvPicPr>
          <p:nvPr/>
        </p:nvPicPr>
        <p:blipFill>
          <a:blip r:embed="rId3"/>
          <a:stretch>
            <a:fillRect/>
          </a:stretch>
        </p:blipFill>
        <p:spPr>
          <a:xfrm>
            <a:off x="6704500" y="1758461"/>
            <a:ext cx="4806961" cy="4685323"/>
          </a:xfrm>
          <a:prstGeom prst="rect">
            <a:avLst/>
          </a:prstGeom>
          <a:ln>
            <a:solidFill>
              <a:schemeClr val="accent1"/>
            </a:solidFill>
          </a:ln>
        </p:spPr>
      </p:pic>
      <p:pic>
        <p:nvPicPr>
          <p:cNvPr id="2" name="Picture 1"/>
          <p:cNvPicPr>
            <a:picLocks noChangeAspect="1"/>
          </p:cNvPicPr>
          <p:nvPr/>
        </p:nvPicPr>
        <p:blipFill>
          <a:blip r:embed="rId4"/>
          <a:stretch>
            <a:fillRect/>
          </a:stretch>
        </p:blipFill>
        <p:spPr>
          <a:xfrm>
            <a:off x="783483" y="1688122"/>
            <a:ext cx="5817908" cy="4755662"/>
          </a:xfrm>
          <a:prstGeom prst="rect">
            <a:avLst/>
          </a:prstGeom>
        </p:spPr>
      </p:pic>
    </p:spTree>
    <p:extLst>
      <p:ext uri="{BB962C8B-B14F-4D97-AF65-F5344CB8AC3E}">
        <p14:creationId xmlns:p14="http://schemas.microsoft.com/office/powerpoint/2010/main" val="23641031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0677" y="298918"/>
            <a:ext cx="11874840" cy="899665"/>
          </a:xfrm>
        </p:spPr>
        <p:txBody>
          <a:bodyPr/>
          <a:lstStyle/>
          <a:p>
            <a:r>
              <a:rPr lang="en-US" altLang="zh-TW" dirty="0"/>
              <a:t>2. Import Self-Signed X.509 into [Local Machine] / Personal</a:t>
            </a:r>
            <a:endParaRPr lang="zh-TW" altLang="en-US" dirty="0"/>
          </a:p>
        </p:txBody>
      </p:sp>
      <p:pic>
        <p:nvPicPr>
          <p:cNvPr id="19" name="Picture 18"/>
          <p:cNvPicPr>
            <a:picLocks noChangeAspect="1"/>
          </p:cNvPicPr>
          <p:nvPr/>
        </p:nvPicPr>
        <p:blipFill>
          <a:blip r:embed="rId3"/>
          <a:stretch>
            <a:fillRect/>
          </a:stretch>
        </p:blipFill>
        <p:spPr>
          <a:xfrm>
            <a:off x="6457350" y="1813168"/>
            <a:ext cx="4738869" cy="4685323"/>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533390" y="1742829"/>
            <a:ext cx="5817908" cy="4755662"/>
          </a:xfrm>
          <a:prstGeom prst="rect">
            <a:avLst/>
          </a:prstGeom>
        </p:spPr>
      </p:pic>
    </p:spTree>
    <p:extLst>
      <p:ext uri="{BB962C8B-B14F-4D97-AF65-F5344CB8AC3E}">
        <p14:creationId xmlns:p14="http://schemas.microsoft.com/office/powerpoint/2010/main" val="28520100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410" y="291102"/>
            <a:ext cx="11763280" cy="899665"/>
          </a:xfrm>
        </p:spPr>
        <p:txBody>
          <a:bodyPr/>
          <a:lstStyle/>
          <a:p>
            <a:r>
              <a:rPr lang="en-US" altLang="zh-TW" dirty="0"/>
              <a:t>2. Import Self-Signed X.509 into [Current User] / Personal</a:t>
            </a:r>
            <a:endParaRPr lang="zh-TW" altLang="en-US" dirty="0"/>
          </a:p>
        </p:txBody>
      </p:sp>
      <p:pic>
        <p:nvPicPr>
          <p:cNvPr id="3" name="Picture 2"/>
          <p:cNvPicPr>
            <a:picLocks noChangeAspect="1"/>
          </p:cNvPicPr>
          <p:nvPr/>
        </p:nvPicPr>
        <p:blipFill>
          <a:blip r:embed="rId3"/>
          <a:stretch>
            <a:fillRect/>
          </a:stretch>
        </p:blipFill>
        <p:spPr>
          <a:xfrm>
            <a:off x="616517" y="1813168"/>
            <a:ext cx="6000378" cy="4609933"/>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6791304" y="1813168"/>
            <a:ext cx="4738869" cy="4685323"/>
          </a:xfrm>
          <a:prstGeom prst="rect">
            <a:avLst/>
          </a:prstGeom>
          <a:ln>
            <a:solidFill>
              <a:schemeClr val="accent1"/>
            </a:solidFill>
          </a:ln>
        </p:spPr>
      </p:pic>
    </p:spTree>
    <p:extLst>
      <p:ext uri="{BB962C8B-B14F-4D97-AF65-F5344CB8AC3E}">
        <p14:creationId xmlns:p14="http://schemas.microsoft.com/office/powerpoint/2010/main" val="14223550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3. Copy Self-Signed X.509 to Azure Storage</a:t>
            </a:r>
            <a:endParaRPr lang="zh-TW" altLang="en-US" dirty="0"/>
          </a:p>
        </p:txBody>
      </p:sp>
      <p:pic>
        <p:nvPicPr>
          <p:cNvPr id="13" name="Picture 12"/>
          <p:cNvPicPr>
            <a:picLocks noChangeAspect="1"/>
          </p:cNvPicPr>
          <p:nvPr/>
        </p:nvPicPr>
        <p:blipFill>
          <a:blip r:embed="rId3"/>
          <a:stretch>
            <a:fillRect/>
          </a:stretch>
        </p:blipFill>
        <p:spPr>
          <a:xfrm>
            <a:off x="2497644" y="1190767"/>
            <a:ext cx="6607280" cy="5506908"/>
          </a:xfrm>
          <a:prstGeom prst="rect">
            <a:avLst/>
          </a:prstGeom>
          <a:ln>
            <a:solidFill>
              <a:srgbClr val="FF0000"/>
            </a:solidFill>
          </a:ln>
        </p:spPr>
      </p:pic>
    </p:spTree>
    <p:extLst>
      <p:ext uri="{BB962C8B-B14F-4D97-AF65-F5344CB8AC3E}">
        <p14:creationId xmlns:p14="http://schemas.microsoft.com/office/powerpoint/2010/main" val="14486236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ltLang="zh-TW" dirty="0"/>
              <a:t>4. Rebuild and Publish to Service Fabric</a:t>
            </a:r>
            <a:endParaRPr lang="zh-TW" altLang="en-US" dirty="0"/>
          </a:p>
        </p:txBody>
      </p:sp>
      <p:sp>
        <p:nvSpPr>
          <p:cNvPr id="17" name="Content Placeholder 4"/>
          <p:cNvSpPr txBox="1">
            <a:spLocks/>
          </p:cNvSpPr>
          <p:nvPr/>
        </p:nvSpPr>
        <p:spPr>
          <a:xfrm>
            <a:off x="864824" y="1301994"/>
            <a:ext cx="11123975" cy="56656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altLang="zh-TW" sz="2800" dirty="0"/>
              <a:t>Rebuild </a:t>
            </a:r>
            <a:r>
              <a:rPr lang="en-US" altLang="zh-TW" sz="2800" dirty="0" err="1"/>
              <a:t>IoTHubEventProcessor</a:t>
            </a:r>
            <a:r>
              <a:rPr lang="en-US" altLang="zh-TW" sz="2800" dirty="0"/>
              <a:t> Project by </a:t>
            </a:r>
            <a:r>
              <a:rPr lang="en-US" altLang="zh-TW" sz="2800" dirty="0">
                <a:solidFill>
                  <a:srgbClr val="FF0000"/>
                </a:solidFill>
              </a:rPr>
              <a:t>Release</a:t>
            </a:r>
            <a:r>
              <a:rPr lang="en-US" altLang="zh-TW" sz="2800" dirty="0"/>
              <a:t> Mode + </a:t>
            </a:r>
            <a:r>
              <a:rPr lang="en-US" altLang="zh-TW" sz="2800" dirty="0">
                <a:solidFill>
                  <a:srgbClr val="FF0000"/>
                </a:solidFill>
              </a:rPr>
              <a:t>X64 CPU</a:t>
            </a:r>
          </a:p>
          <a:p>
            <a:pPr marL="514350" indent="-514350">
              <a:buFont typeface="+mj-lt"/>
              <a:buAutoNum type="arabicPeriod"/>
            </a:pPr>
            <a:endParaRPr lang="en-US" altLang="zh-TW" sz="2800" dirty="0"/>
          </a:p>
          <a:p>
            <a:endParaRPr lang="zh-TW" altLang="en-US" sz="2800" dirty="0"/>
          </a:p>
        </p:txBody>
      </p:sp>
      <p:pic>
        <p:nvPicPr>
          <p:cNvPr id="3" name="Picture 2"/>
          <p:cNvPicPr>
            <a:picLocks noChangeAspect="1"/>
          </p:cNvPicPr>
          <p:nvPr/>
        </p:nvPicPr>
        <p:blipFill>
          <a:blip r:embed="rId3"/>
          <a:stretch>
            <a:fillRect/>
          </a:stretch>
        </p:blipFill>
        <p:spPr>
          <a:xfrm>
            <a:off x="269240" y="2093791"/>
            <a:ext cx="5924550" cy="3905250"/>
          </a:xfrm>
          <a:prstGeom prst="rect">
            <a:avLst/>
          </a:prstGeom>
        </p:spPr>
      </p:pic>
      <p:pic>
        <p:nvPicPr>
          <p:cNvPr id="4" name="Picture 3"/>
          <p:cNvPicPr>
            <a:picLocks noChangeAspect="1"/>
          </p:cNvPicPr>
          <p:nvPr/>
        </p:nvPicPr>
        <p:blipFill>
          <a:blip r:embed="rId4"/>
          <a:stretch>
            <a:fillRect/>
          </a:stretch>
        </p:blipFill>
        <p:spPr>
          <a:xfrm>
            <a:off x="6360909" y="3150577"/>
            <a:ext cx="5708885" cy="1783740"/>
          </a:xfrm>
          <a:prstGeom prst="rect">
            <a:avLst/>
          </a:prstGeom>
        </p:spPr>
      </p:pic>
    </p:spTree>
    <p:extLst>
      <p:ext uri="{BB962C8B-B14F-4D97-AF65-F5344CB8AC3E}">
        <p14:creationId xmlns:p14="http://schemas.microsoft.com/office/powerpoint/2010/main" val="11105288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ltLang="zh-TW" dirty="0"/>
              <a:t>Rebuild and Publish to Service Fabric</a:t>
            </a:r>
            <a:endParaRPr lang="zh-TW" altLang="en-US" dirty="0"/>
          </a:p>
        </p:txBody>
      </p:sp>
      <p:sp>
        <p:nvSpPr>
          <p:cNvPr id="17" name="Content Placeholder 4"/>
          <p:cNvSpPr txBox="1">
            <a:spLocks/>
          </p:cNvSpPr>
          <p:nvPr/>
        </p:nvSpPr>
        <p:spPr>
          <a:xfrm>
            <a:off x="864824" y="1301994"/>
            <a:ext cx="11060255" cy="43513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startAt="2"/>
            </a:pPr>
            <a:r>
              <a:rPr lang="en-US" altLang="zh-TW" sz="2800" dirty="0"/>
              <a:t>Publish to Service Fabric : </a:t>
            </a:r>
            <a:r>
              <a:rPr lang="en-US" altLang="zh-TW" sz="2800" b="1" dirty="0" err="1">
                <a:solidFill>
                  <a:srgbClr val="FF0000"/>
                </a:solidFill>
              </a:rPr>
              <a:t>SrvFabricIoTHubEventProcessorProduction</a:t>
            </a:r>
            <a:endParaRPr lang="en-US" altLang="zh-TW" sz="2800" b="1" dirty="0">
              <a:solidFill>
                <a:srgbClr val="FF0000"/>
              </a:solidFill>
            </a:endParaRPr>
          </a:p>
          <a:p>
            <a:pPr marL="514350" indent="-514350">
              <a:buFont typeface="+mj-lt"/>
              <a:buAutoNum type="arabicPeriod" startAt="2"/>
            </a:pPr>
            <a:endParaRPr lang="en-US" altLang="zh-TW" sz="2800" dirty="0"/>
          </a:p>
          <a:p>
            <a:endParaRPr lang="zh-TW" altLang="en-US" sz="2800" dirty="0"/>
          </a:p>
        </p:txBody>
      </p:sp>
      <p:pic>
        <p:nvPicPr>
          <p:cNvPr id="7" name="Picture 6"/>
          <p:cNvPicPr>
            <a:picLocks noChangeAspect="1"/>
          </p:cNvPicPr>
          <p:nvPr/>
        </p:nvPicPr>
        <p:blipFill>
          <a:blip r:embed="rId3"/>
          <a:stretch>
            <a:fillRect/>
          </a:stretch>
        </p:blipFill>
        <p:spPr>
          <a:xfrm>
            <a:off x="434852" y="2366841"/>
            <a:ext cx="4573739" cy="3494698"/>
          </a:xfrm>
          <a:prstGeom prst="rect">
            <a:avLst/>
          </a:prstGeom>
        </p:spPr>
      </p:pic>
      <p:pic>
        <p:nvPicPr>
          <p:cNvPr id="8" name="Picture 7"/>
          <p:cNvPicPr>
            <a:picLocks noChangeAspect="1"/>
          </p:cNvPicPr>
          <p:nvPr/>
        </p:nvPicPr>
        <p:blipFill>
          <a:blip r:embed="rId4"/>
          <a:stretch>
            <a:fillRect/>
          </a:stretch>
        </p:blipFill>
        <p:spPr>
          <a:xfrm>
            <a:off x="5527135" y="2131035"/>
            <a:ext cx="6173847" cy="3961427"/>
          </a:xfrm>
          <a:prstGeom prst="rect">
            <a:avLst/>
          </a:prstGeom>
        </p:spPr>
      </p:pic>
    </p:spTree>
    <p:extLst>
      <p:ext uri="{BB962C8B-B14F-4D97-AF65-F5344CB8AC3E}">
        <p14:creationId xmlns:p14="http://schemas.microsoft.com/office/powerpoint/2010/main" val="3784679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ltLang="zh-TW" dirty="0" err="1"/>
              <a:t>IoTHubEventProcessor</a:t>
            </a:r>
            <a:r>
              <a:rPr lang="en-US" altLang="zh-TW" dirty="0"/>
              <a:t> Version</a:t>
            </a:r>
            <a:endParaRPr lang="zh-TW" altLang="en-US" dirty="0"/>
          </a:p>
        </p:txBody>
      </p:sp>
      <p:sp>
        <p:nvSpPr>
          <p:cNvPr id="17" name="Content Placeholder 4"/>
          <p:cNvSpPr txBox="1">
            <a:spLocks/>
          </p:cNvSpPr>
          <p:nvPr/>
        </p:nvSpPr>
        <p:spPr>
          <a:xfrm>
            <a:off x="457043" y="1267493"/>
            <a:ext cx="11060255" cy="51686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altLang="zh-TW" sz="2800" dirty="0"/>
          </a:p>
          <a:p>
            <a:endParaRPr lang="zh-TW" altLang="en-US" sz="2800" dirty="0"/>
          </a:p>
        </p:txBody>
      </p:sp>
      <p:pic>
        <p:nvPicPr>
          <p:cNvPr id="8" name="Picture 7"/>
          <p:cNvPicPr>
            <a:picLocks noChangeAspect="1"/>
          </p:cNvPicPr>
          <p:nvPr/>
        </p:nvPicPr>
        <p:blipFill>
          <a:blip r:embed="rId3"/>
          <a:stretch>
            <a:fillRect/>
          </a:stretch>
        </p:blipFill>
        <p:spPr>
          <a:xfrm>
            <a:off x="457044" y="1267493"/>
            <a:ext cx="4996954" cy="3206278"/>
          </a:xfrm>
          <a:prstGeom prst="rect">
            <a:avLst/>
          </a:prstGeom>
        </p:spPr>
      </p:pic>
      <p:sp>
        <p:nvSpPr>
          <p:cNvPr id="6" name="Rectangle 5"/>
          <p:cNvSpPr/>
          <p:nvPr/>
        </p:nvSpPr>
        <p:spPr bwMode="auto">
          <a:xfrm>
            <a:off x="457043" y="4145780"/>
            <a:ext cx="1053428" cy="327991"/>
          </a:xfrm>
          <a:prstGeom prst="rect">
            <a:avLst/>
          </a:prstGeom>
          <a:noFill/>
          <a:ln w="25400">
            <a:solidFill>
              <a:srgbClr val="CC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4"/>
          <a:stretch>
            <a:fillRect/>
          </a:stretch>
        </p:blipFill>
        <p:spPr>
          <a:xfrm>
            <a:off x="6480036" y="1267493"/>
            <a:ext cx="4789543" cy="3206278"/>
          </a:xfrm>
          <a:prstGeom prst="rect">
            <a:avLst/>
          </a:prstGeom>
        </p:spPr>
      </p:pic>
      <p:sp>
        <p:nvSpPr>
          <p:cNvPr id="3" name="Arrow: Right 2"/>
          <p:cNvSpPr/>
          <p:nvPr/>
        </p:nvSpPr>
        <p:spPr bwMode="auto">
          <a:xfrm>
            <a:off x="5708599" y="2632092"/>
            <a:ext cx="516835" cy="4770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pic>
        <p:nvPicPr>
          <p:cNvPr id="4" name="Picture 3"/>
          <p:cNvPicPr>
            <a:picLocks noChangeAspect="1"/>
          </p:cNvPicPr>
          <p:nvPr/>
        </p:nvPicPr>
        <p:blipFill>
          <a:blip r:embed="rId5"/>
          <a:stretch>
            <a:fillRect/>
          </a:stretch>
        </p:blipFill>
        <p:spPr>
          <a:xfrm>
            <a:off x="457043" y="5699190"/>
            <a:ext cx="9715500" cy="523875"/>
          </a:xfrm>
          <a:prstGeom prst="rect">
            <a:avLst/>
          </a:prstGeom>
        </p:spPr>
      </p:pic>
      <p:sp>
        <p:nvSpPr>
          <p:cNvPr id="10" name="Title 15"/>
          <p:cNvSpPr txBox="1">
            <a:spLocks/>
          </p:cNvSpPr>
          <p:nvPr/>
        </p:nvSpPr>
        <p:spPr>
          <a:xfrm>
            <a:off x="357757" y="5104006"/>
            <a:ext cx="3816677" cy="52197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zh-TW" sz="3200" dirty="0" err="1"/>
              <a:t>OpsInfra</a:t>
            </a:r>
            <a:r>
              <a:rPr lang="en-US" altLang="zh-TW" sz="3200" dirty="0"/>
              <a:t> </a:t>
            </a:r>
            <a:r>
              <a:rPr lang="en-US" altLang="zh-TW" sz="3200" dirty="0" err="1"/>
              <a:t>App.config</a:t>
            </a:r>
            <a:endParaRPr lang="en-US" altLang="zh-TW" sz="3200" dirty="0"/>
          </a:p>
        </p:txBody>
      </p:sp>
    </p:spTree>
    <p:extLst>
      <p:ext uri="{BB962C8B-B14F-4D97-AF65-F5344CB8AC3E}">
        <p14:creationId xmlns:p14="http://schemas.microsoft.com/office/powerpoint/2010/main" val="25006857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Required Azure Services</a:t>
            </a:r>
            <a:endParaRPr lang="zh-TW" altLang="en-US" dirty="0"/>
          </a:p>
        </p:txBody>
      </p:sp>
      <p:graphicFrame>
        <p:nvGraphicFramePr>
          <p:cNvPr id="6" name="Table 5"/>
          <p:cNvGraphicFramePr>
            <a:graphicFrameLocks noGrp="1"/>
          </p:cNvGraphicFramePr>
          <p:nvPr>
            <p:extLst>
              <p:ext uri="{D42A27DB-BD31-4B8C-83A1-F6EECF244321}">
                <p14:modId xmlns:p14="http://schemas.microsoft.com/office/powerpoint/2010/main" val="2963059600"/>
              </p:ext>
            </p:extLst>
          </p:nvPr>
        </p:nvGraphicFramePr>
        <p:xfrm>
          <a:off x="431855" y="1070022"/>
          <a:ext cx="11330610" cy="5420360"/>
        </p:xfrm>
        <a:graphic>
          <a:graphicData uri="http://schemas.openxmlformats.org/drawingml/2006/table">
            <a:tbl>
              <a:tblPr firstRow="1" bandRow="1">
                <a:tableStyleId>{5C22544A-7EE6-4342-B048-85BDC9FD1C3A}</a:tableStyleId>
              </a:tblPr>
              <a:tblGrid>
                <a:gridCol w="2954865">
                  <a:extLst>
                    <a:ext uri="{9D8B030D-6E8A-4147-A177-3AD203B41FA5}">
                      <a16:colId xmlns:a16="http://schemas.microsoft.com/office/drawing/2014/main" val="3846540228"/>
                    </a:ext>
                  </a:extLst>
                </a:gridCol>
                <a:gridCol w="2312331">
                  <a:extLst>
                    <a:ext uri="{9D8B030D-6E8A-4147-A177-3AD203B41FA5}">
                      <a16:colId xmlns:a16="http://schemas.microsoft.com/office/drawing/2014/main" val="3349119947"/>
                    </a:ext>
                  </a:extLst>
                </a:gridCol>
                <a:gridCol w="1913861">
                  <a:extLst>
                    <a:ext uri="{9D8B030D-6E8A-4147-A177-3AD203B41FA5}">
                      <a16:colId xmlns:a16="http://schemas.microsoft.com/office/drawing/2014/main" val="1922645272"/>
                    </a:ext>
                  </a:extLst>
                </a:gridCol>
                <a:gridCol w="2296632">
                  <a:extLst>
                    <a:ext uri="{9D8B030D-6E8A-4147-A177-3AD203B41FA5}">
                      <a16:colId xmlns:a16="http://schemas.microsoft.com/office/drawing/2014/main" val="276411655"/>
                    </a:ext>
                  </a:extLst>
                </a:gridCol>
                <a:gridCol w="1852921">
                  <a:extLst>
                    <a:ext uri="{9D8B030D-6E8A-4147-A177-3AD203B41FA5}">
                      <a16:colId xmlns:a16="http://schemas.microsoft.com/office/drawing/2014/main" val="434810396"/>
                    </a:ext>
                  </a:extLst>
                </a:gridCol>
              </a:tblGrid>
              <a:tr h="370840">
                <a:tc>
                  <a:txBody>
                    <a:bodyPr/>
                    <a:lstStyle/>
                    <a:p>
                      <a:r>
                        <a:rPr lang="en-US" altLang="zh-TW" dirty="0"/>
                        <a:t>Azure Service</a:t>
                      </a:r>
                      <a:endParaRPr lang="zh-TW" altLang="en-US" dirty="0"/>
                    </a:p>
                  </a:txBody>
                  <a:tcPr/>
                </a:tc>
                <a:tc>
                  <a:txBody>
                    <a:bodyPr/>
                    <a:lstStyle/>
                    <a:p>
                      <a:r>
                        <a:rPr lang="en-US" altLang="zh-TW" dirty="0"/>
                        <a:t>Suggested Spec</a:t>
                      </a:r>
                      <a:endParaRPr lang="zh-TW" altLang="en-US" dirty="0"/>
                    </a:p>
                  </a:txBody>
                  <a:tcPr/>
                </a:tc>
                <a:tc>
                  <a:txBody>
                    <a:bodyPr/>
                    <a:lstStyle/>
                    <a:p>
                      <a:r>
                        <a:rPr lang="en-US" altLang="zh-TW" dirty="0"/>
                        <a:t>List Price</a:t>
                      </a:r>
                      <a:endParaRPr lang="zh-TW" altLang="en-US" dirty="0"/>
                    </a:p>
                  </a:txBody>
                  <a:tcPr/>
                </a:tc>
                <a:tc>
                  <a:txBody>
                    <a:bodyPr/>
                    <a:lstStyle/>
                    <a:p>
                      <a:r>
                        <a:rPr lang="en-US" altLang="zh-TW" dirty="0"/>
                        <a:t>Min Spec</a:t>
                      </a:r>
                      <a:endParaRPr lang="zh-TW" altLang="en-US" dirty="0"/>
                    </a:p>
                  </a:txBody>
                  <a:tcPr/>
                </a:tc>
                <a:tc>
                  <a:txBody>
                    <a:bodyPr/>
                    <a:lstStyle/>
                    <a:p>
                      <a:r>
                        <a:rPr lang="en-US" altLang="zh-TW" dirty="0"/>
                        <a:t>List Price</a:t>
                      </a:r>
                      <a:endParaRPr lang="zh-TW" altLang="en-US" dirty="0"/>
                    </a:p>
                  </a:txBody>
                  <a:tcPr/>
                </a:tc>
                <a:extLst>
                  <a:ext uri="{0D108BD9-81ED-4DB2-BD59-A6C34878D82A}">
                    <a16:rowId xmlns:a16="http://schemas.microsoft.com/office/drawing/2014/main" val="2862854996"/>
                  </a:ext>
                </a:extLst>
              </a:tr>
              <a:tr h="370840">
                <a:tc>
                  <a:txBody>
                    <a:bodyPr/>
                    <a:lstStyle/>
                    <a:p>
                      <a:r>
                        <a:rPr lang="en-US" altLang="zh-TW" sz="1600" dirty="0"/>
                        <a:t>Azure SQL</a:t>
                      </a:r>
                      <a:endParaRPr lang="zh-TW" altLang="en-US" sz="1600" dirty="0"/>
                    </a:p>
                  </a:txBody>
                  <a:tcPr/>
                </a:tc>
                <a:tc>
                  <a:txBody>
                    <a:bodyPr/>
                    <a:lstStyle/>
                    <a:p>
                      <a:r>
                        <a:rPr lang="en-US" altLang="zh-TW" sz="1600" dirty="0"/>
                        <a:t>S1 20 DTU</a:t>
                      </a:r>
                      <a:endParaRPr lang="zh-TW" altLang="en-US" sz="1600" dirty="0"/>
                    </a:p>
                  </a:txBody>
                  <a:tcPr/>
                </a:tc>
                <a:tc>
                  <a:txBody>
                    <a:bodyPr/>
                    <a:lstStyle/>
                    <a:p>
                      <a:pPr algn="r"/>
                      <a:r>
                        <a:rPr lang="en-US" altLang="zh-TW" sz="1600" dirty="0"/>
                        <a:t>30</a:t>
                      </a:r>
                      <a:endParaRPr lang="zh-TW" altLang="en-US" sz="1600" dirty="0"/>
                    </a:p>
                  </a:txBody>
                  <a:tcPr/>
                </a:tc>
                <a:tc>
                  <a:txBody>
                    <a:bodyPr/>
                    <a:lstStyle/>
                    <a:p>
                      <a:r>
                        <a:rPr lang="en-US" altLang="zh-TW" sz="1600" dirty="0"/>
                        <a:t>S1 20 DTU</a:t>
                      </a:r>
                      <a:endParaRPr lang="zh-TW" altLang="en-US" sz="1600" dirty="0"/>
                    </a:p>
                  </a:txBody>
                  <a:tcPr/>
                </a:tc>
                <a:tc>
                  <a:txBody>
                    <a:bodyPr/>
                    <a:lstStyle/>
                    <a:p>
                      <a:pPr algn="r"/>
                      <a:r>
                        <a:rPr lang="en-US" altLang="zh-TW" sz="1600" dirty="0"/>
                        <a:t>30</a:t>
                      </a:r>
                      <a:endParaRPr lang="zh-TW" altLang="en-US" sz="1600" dirty="0"/>
                    </a:p>
                  </a:txBody>
                  <a:tcPr/>
                </a:tc>
                <a:extLst>
                  <a:ext uri="{0D108BD9-81ED-4DB2-BD59-A6C34878D82A}">
                    <a16:rowId xmlns:a16="http://schemas.microsoft.com/office/drawing/2014/main" val="1493580899"/>
                  </a:ext>
                </a:extLst>
              </a:tr>
              <a:tr h="370840">
                <a:tc>
                  <a:txBody>
                    <a:bodyPr/>
                    <a:lstStyle/>
                    <a:p>
                      <a:r>
                        <a:rPr lang="en-US" altLang="zh-TW" sz="1600" dirty="0"/>
                        <a:t>Azure </a:t>
                      </a:r>
                      <a:r>
                        <a:rPr lang="en-US" altLang="zh-TW" sz="1600" dirty="0" err="1"/>
                        <a:t>Redis</a:t>
                      </a:r>
                      <a:r>
                        <a:rPr lang="en-US" altLang="zh-TW" sz="1600" dirty="0"/>
                        <a:t> Cache</a:t>
                      </a:r>
                      <a:endParaRPr lang="zh-TW" altLang="en-US" sz="1600" dirty="0"/>
                    </a:p>
                  </a:txBody>
                  <a:tcPr/>
                </a:tc>
                <a:tc>
                  <a:txBody>
                    <a:bodyPr/>
                    <a:lstStyle/>
                    <a:p>
                      <a:r>
                        <a:rPr lang="en-US" altLang="zh-TW" sz="1600" dirty="0"/>
                        <a:t>C0 250MB</a:t>
                      </a:r>
                      <a:endParaRPr lang="zh-TW" altLang="en-US" sz="1600" dirty="0"/>
                    </a:p>
                  </a:txBody>
                  <a:tcPr/>
                </a:tc>
                <a:tc>
                  <a:txBody>
                    <a:bodyPr/>
                    <a:lstStyle/>
                    <a:p>
                      <a:pPr algn="r"/>
                      <a:r>
                        <a:rPr lang="en-US" altLang="zh-TW" sz="1600" dirty="0"/>
                        <a:t>16.37</a:t>
                      </a:r>
                      <a:endParaRPr lang="zh-TW" altLang="en-US" sz="1600" dirty="0"/>
                    </a:p>
                  </a:txBody>
                  <a:tcPr/>
                </a:tc>
                <a:tc>
                  <a:txBody>
                    <a:bodyPr/>
                    <a:lstStyle/>
                    <a:p>
                      <a:r>
                        <a:rPr lang="en-US" altLang="zh-TW" sz="1600" dirty="0"/>
                        <a:t>C0 250MB</a:t>
                      </a:r>
                      <a:endParaRPr lang="zh-TW" altLang="en-US" sz="1600" dirty="0"/>
                    </a:p>
                  </a:txBody>
                  <a:tcP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altLang="zh-TW" sz="1600" dirty="0"/>
                        <a:t>16.37</a:t>
                      </a:r>
                      <a:endParaRPr lang="zh-TW" altLang="en-US" sz="1600" dirty="0"/>
                    </a:p>
                  </a:txBody>
                  <a:tcPr/>
                </a:tc>
                <a:extLst>
                  <a:ext uri="{0D108BD9-81ED-4DB2-BD59-A6C34878D82A}">
                    <a16:rowId xmlns:a16="http://schemas.microsoft.com/office/drawing/2014/main" val="2529277290"/>
                  </a:ext>
                </a:extLst>
              </a:tr>
              <a:tr h="370840">
                <a:tc>
                  <a:txBody>
                    <a:bodyPr/>
                    <a:lstStyle/>
                    <a:p>
                      <a:r>
                        <a:rPr lang="en-US" altLang="zh-TW" sz="1600" dirty="0"/>
                        <a:t>Web App Service / API Service01</a:t>
                      </a:r>
                      <a:endParaRPr lang="zh-TW" altLang="en-US" sz="1600" dirty="0"/>
                    </a:p>
                  </a:txBody>
                  <a:tcPr/>
                </a:tc>
                <a:tc rowSpan="4">
                  <a:txBody>
                    <a:bodyPr/>
                    <a:lstStyle/>
                    <a:p>
                      <a:r>
                        <a:rPr lang="en-US" altLang="zh-TW" sz="1600" dirty="0"/>
                        <a:t>App Plan 1 S1</a:t>
                      </a:r>
                    </a:p>
                    <a:p>
                      <a:r>
                        <a:rPr lang="en-US" altLang="zh-TW" sz="1600" dirty="0"/>
                        <a:t>App Plan 2 S1</a:t>
                      </a:r>
                      <a:endParaRPr lang="zh-TW" altLang="en-US" sz="1600" dirty="0"/>
                    </a:p>
                  </a:txBody>
                  <a:tcPr anchor="ctr"/>
                </a:tc>
                <a:tc rowSpan="2">
                  <a:txBody>
                    <a:bodyPr/>
                    <a:lstStyle/>
                    <a:p>
                      <a:pPr algn="r"/>
                      <a:r>
                        <a:rPr lang="en-US" altLang="zh-TW" sz="1600" dirty="0"/>
                        <a:t>74.40</a:t>
                      </a:r>
                      <a:endParaRPr lang="zh-TW" altLang="en-US" sz="1600" dirty="0"/>
                    </a:p>
                  </a:txBody>
                  <a:tcPr anchor="ctr"/>
                </a:tc>
                <a:tc rowSpan="4">
                  <a:txBody>
                    <a:bodyPr/>
                    <a:lstStyle/>
                    <a:p>
                      <a:pPr marL="0" algn="l" defTabSz="914367" rtl="0" eaLnBrk="1" latinLnBrk="0" hangingPunct="1"/>
                      <a:r>
                        <a:rPr lang="en-US" altLang="zh-TW" sz="1600" kern="1200" dirty="0">
                          <a:solidFill>
                            <a:schemeClr val="dk1"/>
                          </a:solidFill>
                          <a:latin typeface="+mn-lt"/>
                          <a:ea typeface="+mn-ea"/>
                          <a:cs typeface="+mn-cs"/>
                        </a:rPr>
                        <a:t>App Plan 1 B1</a:t>
                      </a:r>
                      <a:endParaRPr lang="zh-TW" altLang="en-US" sz="1600" kern="1200" dirty="0">
                        <a:solidFill>
                          <a:schemeClr val="dk1"/>
                        </a:solidFill>
                        <a:latin typeface="+mn-lt"/>
                        <a:ea typeface="+mn-ea"/>
                        <a:cs typeface="+mn-cs"/>
                      </a:endParaRPr>
                    </a:p>
                  </a:txBody>
                  <a:tcPr anchor="ctr"/>
                </a:tc>
                <a:tc rowSpan="4">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altLang="zh-TW" sz="1600" dirty="0"/>
                        <a:t>55.80</a:t>
                      </a:r>
                      <a:endParaRPr lang="zh-TW" altLang="en-US" sz="1600" dirty="0"/>
                    </a:p>
                  </a:txBody>
                  <a:tcPr anchor="ctr"/>
                </a:tc>
                <a:extLst>
                  <a:ext uri="{0D108BD9-81ED-4DB2-BD59-A6C34878D82A}">
                    <a16:rowId xmlns:a16="http://schemas.microsoft.com/office/drawing/2014/main" val="887901765"/>
                  </a:ext>
                </a:extLst>
              </a:tr>
              <a:tr h="370840">
                <a:tc>
                  <a:txBody>
                    <a:bodyPr/>
                    <a:lstStyle/>
                    <a:p>
                      <a:r>
                        <a:rPr lang="en-US" altLang="zh-TW" sz="1600" dirty="0"/>
                        <a:t>Web App Service / API Service02</a:t>
                      </a:r>
                      <a:endParaRPr lang="zh-TW" altLang="en-US" sz="1600" dirty="0"/>
                    </a:p>
                  </a:txBody>
                  <a:tcPr/>
                </a:tc>
                <a:tc vMerge="1">
                  <a:txBody>
                    <a:bodyPr/>
                    <a:lstStyle/>
                    <a:p>
                      <a:endParaRPr lang="zh-TW" altLang="en-US" dirty="0"/>
                    </a:p>
                  </a:txBody>
                  <a:tcPr/>
                </a:tc>
                <a:tc vMerge="1">
                  <a:txBody>
                    <a:bodyPr/>
                    <a:lstStyle/>
                    <a:p>
                      <a:endParaRPr lang="zh-TW" altLang="en-US"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822447480"/>
                  </a:ext>
                </a:extLst>
              </a:tr>
              <a:tr h="370840">
                <a:tc>
                  <a:txBody>
                    <a:bodyPr/>
                    <a:lstStyle/>
                    <a:p>
                      <a:r>
                        <a:rPr lang="en-US" altLang="zh-TW" sz="1600" dirty="0"/>
                        <a:t>Web App Service / Admin</a:t>
                      </a:r>
                      <a:endParaRPr lang="zh-TW" altLang="en-US" sz="1600" dirty="0"/>
                    </a:p>
                  </a:txBody>
                  <a:tcPr/>
                </a:tc>
                <a:tc vMerge="1">
                  <a:txBody>
                    <a:bodyPr/>
                    <a:lstStyle/>
                    <a:p>
                      <a:endParaRPr lang="zh-TW" altLang="en-US" dirty="0"/>
                    </a:p>
                  </a:txBody>
                  <a:tcPr/>
                </a:tc>
                <a:tc rowSpan="2">
                  <a:txBody>
                    <a:bodyPr/>
                    <a:lstStyle/>
                    <a:p>
                      <a:pPr algn="r"/>
                      <a:r>
                        <a:rPr lang="en-US" altLang="zh-TW" sz="1600" dirty="0"/>
                        <a:t>74.40</a:t>
                      </a:r>
                      <a:endParaRPr lang="zh-TW" altLang="en-US" sz="1600" dirty="0"/>
                    </a:p>
                  </a:txBody>
                  <a:tcPr anchor="ctr"/>
                </a:tc>
                <a:tc vMerge="1">
                  <a:txBody>
                    <a:bodyPr/>
                    <a:lstStyle/>
                    <a:p>
                      <a:pPr algn="r"/>
                      <a:endParaRPr lang="zh-TW" altLang="en-US" sz="1800" kern="1200" dirty="0">
                        <a:solidFill>
                          <a:schemeClr val="dk1"/>
                        </a:solidFill>
                        <a:latin typeface="+mn-lt"/>
                        <a:ea typeface="+mn-ea"/>
                        <a:cs typeface="+mn-cs"/>
                      </a:endParaRPr>
                    </a:p>
                  </a:txBody>
                  <a:tcPr anchor="b"/>
                </a:tc>
                <a:tc vMerge="1">
                  <a:txBody>
                    <a:bodyPr/>
                    <a:lstStyle/>
                    <a:p>
                      <a:pPr algn="r"/>
                      <a:endParaRPr lang="zh-TW" altLang="en-US" sz="1800" kern="1200" dirty="0">
                        <a:solidFill>
                          <a:schemeClr val="dk1"/>
                        </a:solidFill>
                        <a:latin typeface="+mn-lt"/>
                        <a:ea typeface="+mn-ea"/>
                        <a:cs typeface="+mn-cs"/>
                      </a:endParaRPr>
                    </a:p>
                  </a:txBody>
                  <a:tcPr anchor="b"/>
                </a:tc>
                <a:extLst>
                  <a:ext uri="{0D108BD9-81ED-4DB2-BD59-A6C34878D82A}">
                    <a16:rowId xmlns:a16="http://schemas.microsoft.com/office/drawing/2014/main" val="4012358282"/>
                  </a:ext>
                </a:extLst>
              </a:tr>
              <a:tr h="370840">
                <a:tc>
                  <a:txBody>
                    <a:bodyPr/>
                    <a:lstStyle/>
                    <a:p>
                      <a:r>
                        <a:rPr lang="en-US" altLang="zh-TW" sz="1600" dirty="0"/>
                        <a:t>Web App Service / </a:t>
                      </a:r>
                      <a:r>
                        <a:rPr lang="en-US" altLang="zh-TW" sz="1600" dirty="0" err="1"/>
                        <a:t>SuperAdmin</a:t>
                      </a:r>
                      <a:endParaRPr lang="zh-TW" altLang="en-US" sz="1600" dirty="0"/>
                    </a:p>
                  </a:txBody>
                  <a:tcPr/>
                </a:tc>
                <a:tc vMerge="1">
                  <a:txBody>
                    <a:bodyPr/>
                    <a:lstStyle/>
                    <a:p>
                      <a:endParaRPr lang="zh-TW" altLang="en-US" dirty="0"/>
                    </a:p>
                  </a:txBody>
                  <a:tcPr/>
                </a:tc>
                <a:tc vMerge="1">
                  <a:txBody>
                    <a:bodyPr/>
                    <a:lstStyle/>
                    <a:p>
                      <a:endParaRPr lang="zh-TW" altLang="en-US"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905919183"/>
                  </a:ext>
                </a:extLst>
              </a:tr>
              <a:tr h="370840">
                <a:tc>
                  <a:txBody>
                    <a:bodyPr/>
                    <a:lstStyle/>
                    <a:p>
                      <a:r>
                        <a:rPr lang="en-US" altLang="zh-TW" sz="1600" dirty="0"/>
                        <a:t>Traffic Manager</a:t>
                      </a:r>
                      <a:endParaRPr lang="zh-TW" altLang="en-US" sz="1600" dirty="0"/>
                    </a:p>
                  </a:txBody>
                  <a:tcPr/>
                </a:tc>
                <a:tc>
                  <a:txBody>
                    <a:bodyPr/>
                    <a:lstStyle/>
                    <a:p>
                      <a:r>
                        <a:rPr lang="en-US" altLang="zh-TW" sz="1600" dirty="0"/>
                        <a:t>1 M DNS query/month</a:t>
                      </a:r>
                      <a:endParaRPr lang="zh-TW" altLang="en-US" sz="1600" dirty="0"/>
                    </a:p>
                  </a:txBody>
                  <a:tcPr/>
                </a:tc>
                <a:tc>
                  <a:txBody>
                    <a:bodyPr/>
                    <a:lstStyle/>
                    <a:p>
                      <a:pPr algn="r"/>
                      <a:r>
                        <a:rPr lang="en-US" altLang="zh-TW" sz="1600" dirty="0"/>
                        <a:t>1.80</a:t>
                      </a:r>
                      <a:endParaRPr lang="zh-TW" altLang="en-US" sz="1600" dirty="0"/>
                    </a:p>
                  </a:txBody>
                  <a:tcPr/>
                </a:tc>
                <a:tc>
                  <a:txBody>
                    <a:bodyPr/>
                    <a:lstStyle/>
                    <a:p>
                      <a:r>
                        <a:rPr lang="en-US" altLang="zh-TW" sz="1600" dirty="0"/>
                        <a:t>None</a:t>
                      </a:r>
                      <a:endParaRPr lang="zh-TW" altLang="en-US" sz="1600" dirty="0"/>
                    </a:p>
                  </a:txBody>
                  <a:tcPr/>
                </a:tc>
                <a:tc>
                  <a:txBody>
                    <a:bodyPr/>
                    <a:lstStyle/>
                    <a:p>
                      <a:pPr algn="r"/>
                      <a:r>
                        <a:rPr lang="en-US" altLang="zh-TW" sz="1600" dirty="0"/>
                        <a:t>None</a:t>
                      </a:r>
                      <a:endParaRPr lang="zh-TW" altLang="en-US" sz="1600" dirty="0"/>
                    </a:p>
                  </a:txBody>
                  <a:tcPr/>
                </a:tc>
                <a:extLst>
                  <a:ext uri="{0D108BD9-81ED-4DB2-BD59-A6C34878D82A}">
                    <a16:rowId xmlns:a16="http://schemas.microsoft.com/office/drawing/2014/main" val="88914213"/>
                  </a:ext>
                </a:extLst>
              </a:tr>
              <a:tr h="365760">
                <a:tc>
                  <a:txBody>
                    <a:bodyPr/>
                    <a:lstStyle/>
                    <a:p>
                      <a:r>
                        <a:rPr lang="en-US" altLang="zh-TW" sz="1600" dirty="0"/>
                        <a:t>Azure Blob Storage</a:t>
                      </a:r>
                      <a:endParaRPr lang="zh-TW" altLang="en-US" sz="1600" dirty="0"/>
                    </a:p>
                  </a:txBody>
                  <a:tcPr/>
                </a:tc>
                <a:tc>
                  <a:txBody>
                    <a:bodyPr/>
                    <a:lstStyle/>
                    <a:p>
                      <a:r>
                        <a:rPr lang="en-US" altLang="zh-TW" sz="1600" dirty="0"/>
                        <a:t>20G</a:t>
                      </a:r>
                      <a:endParaRPr lang="zh-TW" altLang="en-US" sz="1600" dirty="0"/>
                    </a:p>
                  </a:txBody>
                  <a:tcPr/>
                </a:tc>
                <a:tc>
                  <a:txBody>
                    <a:bodyPr/>
                    <a:lstStyle/>
                    <a:p>
                      <a:pPr algn="r"/>
                      <a:r>
                        <a:rPr lang="en-US" altLang="zh-TW" sz="1600" dirty="0"/>
                        <a:t>0.53</a:t>
                      </a:r>
                      <a:endParaRPr lang="zh-TW" altLang="en-US" sz="1600" dirty="0"/>
                    </a:p>
                  </a:txBody>
                  <a:tcPr/>
                </a:tc>
                <a:tc>
                  <a:txBody>
                    <a:bodyPr/>
                    <a:lstStyle/>
                    <a:p>
                      <a:r>
                        <a:rPr lang="en-US" altLang="zh-TW" sz="1600" dirty="0"/>
                        <a:t>20G</a:t>
                      </a:r>
                      <a:endParaRPr lang="zh-TW" altLang="en-US" sz="1600" dirty="0"/>
                    </a:p>
                  </a:txBody>
                  <a:tcPr/>
                </a:tc>
                <a:tc>
                  <a:txBody>
                    <a:bodyPr/>
                    <a:lstStyle/>
                    <a:p>
                      <a:pPr algn="r"/>
                      <a:r>
                        <a:rPr lang="en-US" altLang="zh-TW" sz="1600" dirty="0"/>
                        <a:t>0.53</a:t>
                      </a:r>
                      <a:endParaRPr lang="zh-TW" altLang="en-US" sz="1600" dirty="0"/>
                    </a:p>
                  </a:txBody>
                  <a:tcPr/>
                </a:tc>
                <a:extLst>
                  <a:ext uri="{0D108BD9-81ED-4DB2-BD59-A6C34878D82A}">
                    <a16:rowId xmlns:a16="http://schemas.microsoft.com/office/drawing/2014/main" val="3909626780"/>
                  </a:ext>
                </a:extLst>
              </a:tr>
              <a:tr h="365760">
                <a:tc>
                  <a:txBody>
                    <a:bodyPr/>
                    <a:lstStyle/>
                    <a:p>
                      <a:r>
                        <a:rPr lang="en-US" altLang="zh-TW" sz="1600" dirty="0"/>
                        <a:t>Azure Service Bus</a:t>
                      </a:r>
                      <a:endParaRPr lang="zh-TW" altLang="en-US" sz="1600" dirty="0"/>
                    </a:p>
                  </a:txBody>
                  <a:tcPr/>
                </a:tc>
                <a:tc>
                  <a:txBody>
                    <a:bodyPr/>
                    <a:lstStyle/>
                    <a:p>
                      <a:r>
                        <a:rPr lang="en-US" altLang="zh-TW" sz="1600" dirty="0"/>
                        <a:t>1 M </a:t>
                      </a:r>
                      <a:r>
                        <a:rPr lang="en-US" altLang="zh-TW" sz="1600" dirty="0" err="1"/>
                        <a:t>msg</a:t>
                      </a:r>
                      <a:r>
                        <a:rPr lang="en-US" altLang="zh-TW" sz="1600" dirty="0"/>
                        <a:t>/month</a:t>
                      </a:r>
                      <a:endParaRPr lang="zh-TW" altLang="en-US" sz="1600" dirty="0"/>
                    </a:p>
                  </a:txBody>
                  <a:tcPr/>
                </a:tc>
                <a:tc>
                  <a:txBody>
                    <a:bodyPr/>
                    <a:lstStyle/>
                    <a:p>
                      <a:pPr algn="r"/>
                      <a:r>
                        <a:rPr lang="en-US" altLang="zh-TW" sz="1600" dirty="0"/>
                        <a:t>10</a:t>
                      </a:r>
                      <a:endParaRPr lang="zh-TW" altLang="en-US" sz="1600" dirty="0"/>
                    </a:p>
                  </a:txBody>
                  <a:tcPr/>
                </a:tc>
                <a:tc>
                  <a:txBody>
                    <a:bodyPr/>
                    <a:lstStyle/>
                    <a:p>
                      <a:r>
                        <a:rPr lang="en-US" altLang="zh-TW" sz="1600" dirty="0"/>
                        <a:t>1 M </a:t>
                      </a:r>
                      <a:r>
                        <a:rPr lang="en-US" altLang="zh-TW" sz="1600" dirty="0" err="1"/>
                        <a:t>msg</a:t>
                      </a:r>
                      <a:r>
                        <a:rPr lang="en-US" altLang="zh-TW" sz="1600" dirty="0"/>
                        <a:t>/month</a:t>
                      </a:r>
                      <a:endParaRPr lang="zh-TW" altLang="en-US" sz="1600" dirty="0"/>
                    </a:p>
                  </a:txBody>
                  <a:tcPr/>
                </a:tc>
                <a:tc>
                  <a:txBody>
                    <a:bodyPr/>
                    <a:lstStyle/>
                    <a:p>
                      <a:pPr algn="r"/>
                      <a:r>
                        <a:rPr lang="en-US" altLang="zh-TW" sz="1600" dirty="0"/>
                        <a:t>10</a:t>
                      </a:r>
                      <a:endParaRPr lang="zh-TW" altLang="en-US" sz="1600" dirty="0"/>
                    </a:p>
                  </a:txBody>
                  <a:tcPr/>
                </a:tc>
                <a:extLst>
                  <a:ext uri="{0D108BD9-81ED-4DB2-BD59-A6C34878D82A}">
                    <a16:rowId xmlns:a16="http://schemas.microsoft.com/office/drawing/2014/main" val="3904410506"/>
                  </a:ext>
                </a:extLst>
              </a:tr>
              <a:tr h="365760">
                <a:tc>
                  <a:txBody>
                    <a:bodyPr/>
                    <a:lstStyle/>
                    <a:p>
                      <a:r>
                        <a:rPr lang="en-US" altLang="zh-TW" sz="1600" dirty="0"/>
                        <a:t>Document DB</a:t>
                      </a:r>
                      <a:endParaRPr lang="zh-TW" altLang="en-US" sz="1600" dirty="0"/>
                    </a:p>
                  </a:txBody>
                  <a:tcPr/>
                </a:tc>
                <a:tc>
                  <a:txBody>
                    <a:bodyPr/>
                    <a:lstStyle/>
                    <a:p>
                      <a:r>
                        <a:rPr lang="en-US" altLang="zh-TW" sz="1600" dirty="0"/>
                        <a:t>S1 (10GB)</a:t>
                      </a:r>
                      <a:endParaRPr lang="zh-TW" altLang="en-US" sz="1600" dirty="0"/>
                    </a:p>
                  </a:txBody>
                  <a:tcPr/>
                </a:tc>
                <a:tc>
                  <a:txBody>
                    <a:bodyPr/>
                    <a:lstStyle/>
                    <a:p>
                      <a:pPr algn="r"/>
                      <a:r>
                        <a:rPr lang="en-US" altLang="zh-TW" sz="1600" dirty="0"/>
                        <a:t>25.30</a:t>
                      </a:r>
                      <a:endParaRPr lang="zh-TW" altLang="en-US" sz="1600" dirty="0"/>
                    </a:p>
                  </a:txBody>
                  <a:tcPr/>
                </a:tc>
                <a:tc>
                  <a:txBody>
                    <a:bodyPr/>
                    <a:lstStyle/>
                    <a:p>
                      <a:r>
                        <a:rPr lang="en-US" altLang="zh-TW" sz="1600" dirty="0"/>
                        <a:t>S1 (10GB)</a:t>
                      </a:r>
                      <a:endParaRPr lang="zh-TW" altLang="en-US" sz="1600" dirty="0"/>
                    </a:p>
                  </a:txBody>
                  <a:tcPr/>
                </a:tc>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altLang="zh-TW" sz="1600" dirty="0"/>
                        <a:t>25.30</a:t>
                      </a:r>
                      <a:endParaRPr lang="zh-TW" altLang="en-US" sz="1600" dirty="0"/>
                    </a:p>
                  </a:txBody>
                  <a:tcPr/>
                </a:tc>
                <a:extLst>
                  <a:ext uri="{0D108BD9-81ED-4DB2-BD59-A6C34878D82A}">
                    <a16:rowId xmlns:a16="http://schemas.microsoft.com/office/drawing/2014/main" val="1635634308"/>
                  </a:ext>
                </a:extLst>
              </a:tr>
              <a:tr h="365760">
                <a:tc>
                  <a:txBody>
                    <a:bodyPr/>
                    <a:lstStyle/>
                    <a:p>
                      <a:r>
                        <a:rPr lang="en-US" altLang="zh-TW" sz="1600" dirty="0"/>
                        <a:t>IoT Hub</a:t>
                      </a:r>
                      <a:endParaRPr lang="zh-TW" altLang="en-US" sz="1600" dirty="0"/>
                    </a:p>
                  </a:txBody>
                  <a:tcPr/>
                </a:tc>
                <a:tc>
                  <a:txBody>
                    <a:bodyPr/>
                    <a:lstStyle/>
                    <a:p>
                      <a:r>
                        <a:rPr lang="en-US" altLang="zh-TW" sz="1600" dirty="0"/>
                        <a:t>S1 (400K </a:t>
                      </a:r>
                      <a:r>
                        <a:rPr lang="en-US" altLang="zh-TW" sz="1600" dirty="0" err="1"/>
                        <a:t>msg</a:t>
                      </a:r>
                      <a:r>
                        <a:rPr lang="en-US" altLang="zh-TW" sz="1600" dirty="0"/>
                        <a:t>/day)</a:t>
                      </a:r>
                      <a:endParaRPr lang="zh-TW" altLang="en-US" sz="1600" dirty="0"/>
                    </a:p>
                  </a:txBody>
                  <a:tcPr/>
                </a:tc>
                <a:tc>
                  <a:txBody>
                    <a:bodyPr/>
                    <a:lstStyle/>
                    <a:p>
                      <a:pPr algn="r"/>
                      <a:r>
                        <a:rPr lang="en-US" altLang="zh-TW" sz="1600" dirty="0"/>
                        <a:t>50</a:t>
                      </a:r>
                      <a:endParaRPr lang="zh-TW" altLang="en-US" sz="1600" dirty="0"/>
                    </a:p>
                  </a:txBody>
                  <a:tcPr/>
                </a:tc>
                <a:tc>
                  <a:txBody>
                    <a:bodyPr/>
                    <a:lstStyle/>
                    <a:p>
                      <a:r>
                        <a:rPr lang="en-US" altLang="zh-TW" sz="1600" dirty="0"/>
                        <a:t>Free (8K </a:t>
                      </a:r>
                      <a:r>
                        <a:rPr lang="en-US" altLang="zh-TW" sz="1600" dirty="0" err="1"/>
                        <a:t>msg</a:t>
                      </a:r>
                      <a:r>
                        <a:rPr lang="en-US" altLang="zh-TW" sz="1600" dirty="0"/>
                        <a:t>/day)</a:t>
                      </a:r>
                      <a:endParaRPr lang="zh-TW" altLang="en-US" sz="1600" dirty="0"/>
                    </a:p>
                  </a:txBody>
                  <a:tcPr/>
                </a:tc>
                <a:tc>
                  <a:txBody>
                    <a:bodyPr/>
                    <a:lstStyle/>
                    <a:p>
                      <a:pPr algn="r"/>
                      <a:r>
                        <a:rPr lang="en-US" altLang="zh-TW" sz="1600" dirty="0"/>
                        <a:t>0</a:t>
                      </a:r>
                      <a:endParaRPr lang="zh-TW" altLang="en-US" sz="1600" dirty="0"/>
                    </a:p>
                  </a:txBody>
                  <a:tcPr/>
                </a:tc>
                <a:extLst>
                  <a:ext uri="{0D108BD9-81ED-4DB2-BD59-A6C34878D82A}">
                    <a16:rowId xmlns:a16="http://schemas.microsoft.com/office/drawing/2014/main" val="3067669576"/>
                  </a:ext>
                </a:extLst>
              </a:tr>
              <a:tr h="365760">
                <a:tc>
                  <a:txBody>
                    <a:bodyPr/>
                    <a:lstStyle/>
                    <a:p>
                      <a:r>
                        <a:rPr lang="en-US" altLang="zh-TW" sz="1600" dirty="0"/>
                        <a:t>Azure Service Fabric</a:t>
                      </a:r>
                      <a:endParaRPr lang="zh-TW" altLang="en-US" sz="1600" dirty="0"/>
                    </a:p>
                  </a:txBody>
                  <a:tcPr/>
                </a:tc>
                <a:tc>
                  <a:txBody>
                    <a:bodyPr/>
                    <a:lstStyle/>
                    <a:p>
                      <a:r>
                        <a:rPr lang="en-US" altLang="zh-TW" sz="1600" dirty="0"/>
                        <a:t>3 Nodes A1</a:t>
                      </a:r>
                      <a:endParaRPr lang="zh-TW" altLang="en-US" sz="1600" dirty="0"/>
                    </a:p>
                  </a:txBody>
                  <a:tcPr/>
                </a:tc>
                <a:tc>
                  <a:txBody>
                    <a:bodyPr/>
                    <a:lstStyle/>
                    <a:p>
                      <a:pPr algn="r"/>
                      <a:r>
                        <a:rPr lang="en-US" altLang="zh-TW" sz="1600" dirty="0"/>
                        <a:t>200.88</a:t>
                      </a:r>
                      <a:endParaRPr lang="zh-TW" altLang="en-US" sz="1600" dirty="0"/>
                    </a:p>
                  </a:txBody>
                  <a:tcPr/>
                </a:tc>
                <a:tc>
                  <a:txBody>
                    <a:bodyPr/>
                    <a:lstStyle/>
                    <a:p>
                      <a:r>
                        <a:rPr lang="en-US" altLang="zh-TW" sz="1600" dirty="0"/>
                        <a:t>1s Nodes A1</a:t>
                      </a:r>
                      <a:endParaRPr lang="zh-TW" altLang="en-US" sz="1600" dirty="0"/>
                    </a:p>
                  </a:txBody>
                  <a:tcPr/>
                </a:tc>
                <a:tc>
                  <a:txBody>
                    <a:bodyPr/>
                    <a:lstStyle/>
                    <a:p>
                      <a:pPr algn="r"/>
                      <a:r>
                        <a:rPr lang="en-US" altLang="zh-TW" sz="1600" dirty="0"/>
                        <a:t>66.96</a:t>
                      </a:r>
                      <a:endParaRPr lang="zh-TW" altLang="en-US" sz="1600" dirty="0"/>
                    </a:p>
                  </a:txBody>
                  <a:tcPr/>
                </a:tc>
                <a:extLst>
                  <a:ext uri="{0D108BD9-81ED-4DB2-BD59-A6C34878D82A}">
                    <a16:rowId xmlns:a16="http://schemas.microsoft.com/office/drawing/2014/main" val="2326411441"/>
                  </a:ext>
                </a:extLst>
              </a:tr>
            </a:tbl>
          </a:graphicData>
        </a:graphic>
      </p:graphicFrame>
      <p:sp>
        <p:nvSpPr>
          <p:cNvPr id="7" name="TextBox 6"/>
          <p:cNvSpPr txBox="1"/>
          <p:nvPr/>
        </p:nvSpPr>
        <p:spPr>
          <a:xfrm>
            <a:off x="6211933" y="6488668"/>
            <a:ext cx="1443024" cy="369332"/>
          </a:xfrm>
          <a:prstGeom prst="rect">
            <a:avLst/>
          </a:prstGeom>
          <a:noFill/>
        </p:spPr>
        <p:txBody>
          <a:bodyPr wrap="none" rtlCol="0">
            <a:spAutoFit/>
          </a:bodyPr>
          <a:lstStyle/>
          <a:p>
            <a:r>
              <a:rPr lang="en-US" altLang="zh-TW" b="1" dirty="0">
                <a:solidFill>
                  <a:srgbClr val="FF0000"/>
                </a:solidFill>
              </a:rPr>
              <a:t>483.68 USD</a:t>
            </a:r>
            <a:endParaRPr lang="zh-TW" altLang="en-US" b="1" dirty="0">
              <a:solidFill>
                <a:srgbClr val="FF0000"/>
              </a:solidFill>
            </a:endParaRPr>
          </a:p>
        </p:txBody>
      </p:sp>
      <p:sp>
        <p:nvSpPr>
          <p:cNvPr id="8" name="TextBox 7"/>
          <p:cNvSpPr txBox="1"/>
          <p:nvPr/>
        </p:nvSpPr>
        <p:spPr>
          <a:xfrm>
            <a:off x="10319441" y="6495388"/>
            <a:ext cx="1443024" cy="369332"/>
          </a:xfrm>
          <a:prstGeom prst="rect">
            <a:avLst/>
          </a:prstGeom>
          <a:noFill/>
        </p:spPr>
        <p:txBody>
          <a:bodyPr wrap="none" rtlCol="0">
            <a:spAutoFit/>
          </a:bodyPr>
          <a:lstStyle/>
          <a:p>
            <a:r>
              <a:rPr lang="en-US" altLang="zh-TW" b="1" dirty="0">
                <a:solidFill>
                  <a:srgbClr val="FF0000"/>
                </a:solidFill>
              </a:rPr>
              <a:t>204.96 USD</a:t>
            </a:r>
            <a:endParaRPr lang="zh-TW" altLang="en-US" b="1" dirty="0">
              <a:solidFill>
                <a:srgbClr val="FF0000"/>
              </a:solidFill>
            </a:endParaRPr>
          </a:p>
        </p:txBody>
      </p:sp>
    </p:spTree>
    <p:extLst>
      <p:ext uri="{BB962C8B-B14F-4D97-AF65-F5344CB8AC3E}">
        <p14:creationId xmlns:p14="http://schemas.microsoft.com/office/powerpoint/2010/main" val="35987331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6"/>
            <a:ext cx="11554103" cy="2745721"/>
          </a:xfrm>
        </p:spPr>
        <p:txBody>
          <a:bodyPr/>
          <a:lstStyle/>
          <a:p>
            <a:r>
              <a:rPr lang="en-US" altLang="zh-TW" sz="5400" dirty="0"/>
              <a:t>Deploy Backend Tasks</a:t>
            </a:r>
            <a:br>
              <a:rPr lang="en-US" altLang="zh-TW" sz="5400" dirty="0"/>
            </a:br>
            <a:br>
              <a:rPr lang="en-US" altLang="zh-TW" sz="5400" dirty="0"/>
            </a:br>
            <a:r>
              <a:rPr lang="en-US" altLang="zh-TW" sz="5400" dirty="0"/>
              <a:t>		</a:t>
            </a:r>
            <a:r>
              <a:rPr lang="en-US" altLang="zh-TW" sz="3200" dirty="0" err="1"/>
              <a:t>OpsInfra</a:t>
            </a:r>
            <a:r>
              <a:rPr lang="en-US" altLang="zh-TW" sz="3200" dirty="0"/>
              <a:t>, </a:t>
            </a:r>
            <a:r>
              <a:rPr lang="en-US" altLang="zh-TW" sz="3200" dirty="0" err="1"/>
              <a:t>OpsAlarm</a:t>
            </a:r>
            <a:r>
              <a:rPr lang="en-US" altLang="zh-TW" sz="3200" dirty="0"/>
              <a:t>, Routine Task</a:t>
            </a:r>
            <a:r>
              <a:rPr lang="en-US" altLang="zh-TW" sz="5400" dirty="0"/>
              <a:t>		</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783" y="1678419"/>
            <a:ext cx="3078411" cy="4349030"/>
          </a:xfrm>
          <a:prstGeom prst="rect">
            <a:avLst/>
          </a:prstGeom>
        </p:spPr>
      </p:pic>
    </p:spTree>
    <p:extLst>
      <p:ext uri="{BB962C8B-B14F-4D97-AF65-F5344CB8AC3E}">
        <p14:creationId xmlns:p14="http://schemas.microsoft.com/office/powerpoint/2010/main" val="8837976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p:cNvSpPr>
            <a:spLocks noGrp="1"/>
          </p:cNvSpPr>
          <p:nvPr>
            <p:ph type="title"/>
          </p:nvPr>
        </p:nvSpPr>
        <p:spPr/>
        <p:txBody>
          <a:bodyPr/>
          <a:lstStyle/>
          <a:p>
            <a:r>
              <a:rPr lang="en-US" altLang="zh-TW" dirty="0"/>
              <a:t>4. Verify </a:t>
            </a:r>
            <a:r>
              <a:rPr lang="en-US" altLang="zh-TW" dirty="0" err="1"/>
              <a:t>app.config</a:t>
            </a:r>
            <a:r>
              <a:rPr lang="en-US" altLang="zh-TW" dirty="0"/>
              <a:t> – </a:t>
            </a:r>
            <a:r>
              <a:rPr lang="en-US" altLang="zh-TW" dirty="0" err="1"/>
              <a:t>OpsInfra</a:t>
            </a:r>
            <a:r>
              <a:rPr lang="en-US" altLang="zh-TW" dirty="0"/>
              <a:t> Project</a:t>
            </a:r>
            <a:endParaRPr lang="zh-TW" altLang="en-US" dirty="0"/>
          </a:p>
        </p:txBody>
      </p:sp>
      <p:sp>
        <p:nvSpPr>
          <p:cNvPr id="33" name="Content Placeholder 2"/>
          <p:cNvSpPr txBox="1">
            <a:spLocks/>
          </p:cNvSpPr>
          <p:nvPr/>
        </p:nvSpPr>
        <p:spPr>
          <a:xfrm>
            <a:off x="838200" y="1508370"/>
            <a:ext cx="10515600" cy="1839129"/>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altLang="zh-TW" sz="1800" dirty="0"/>
              <a:t>&lt;</a:t>
            </a:r>
            <a:r>
              <a:rPr lang="en-US" altLang="zh-TW" sz="1800" dirty="0" err="1"/>
              <a:t>appSetting</a:t>
            </a:r>
            <a:r>
              <a:rPr lang="en-US" altLang="zh-TW" sz="1800" dirty="0"/>
              <a:t>&gt;</a:t>
            </a:r>
          </a:p>
          <a:p>
            <a:pPr marL="457200" lvl="1" indent="0">
              <a:buNone/>
            </a:pPr>
            <a:r>
              <a:rPr lang="en-US" altLang="zh-TW" sz="1600" dirty="0"/>
              <a:t>&lt;key="</a:t>
            </a:r>
            <a:r>
              <a:rPr lang="en-US" altLang="zh-TW" sz="1600" dirty="0" err="1"/>
              <a:t>sfSrvFabricBaseURI</a:t>
            </a:r>
            <a:r>
              <a:rPr lang="en-US" altLang="zh-TW" sz="1600" dirty="0"/>
              <a:t>“ value=“https://</a:t>
            </a:r>
            <a:r>
              <a:rPr lang="en-US" altLang="zh-TW" sz="1600" dirty="0">
                <a:solidFill>
                  <a:srgbClr val="FF0000"/>
                </a:solidFill>
              </a:rPr>
              <a:t>xxxxxxxx:</a:t>
            </a:r>
            <a:r>
              <a:rPr lang="en-US" altLang="zh-TW" sz="1600" dirty="0"/>
              <a:t>19080/”/&gt;</a:t>
            </a:r>
            <a:endParaRPr lang="en-US" altLang="zh-TW" sz="1900" dirty="0">
              <a:latin typeface="+mj-lt"/>
            </a:endParaRPr>
          </a:p>
          <a:p>
            <a:pPr indent="0">
              <a:buNone/>
            </a:pPr>
            <a:r>
              <a:rPr lang="en-US" altLang="zh-TW" sz="1600" dirty="0">
                <a:latin typeface="+mn-lt"/>
              </a:rPr>
              <a:t>  &lt;key="</a:t>
            </a:r>
            <a:r>
              <a:rPr lang="en-US" altLang="zh-TW" sz="1600" dirty="0" err="1">
                <a:latin typeface="+mn-lt"/>
              </a:rPr>
              <a:t>sfSrvFabricCertificate</a:t>
            </a:r>
            <a:r>
              <a:rPr lang="en-US" altLang="zh-TW" sz="1600" dirty="0">
                <a:latin typeface="+mn-lt"/>
              </a:rPr>
              <a:t>" value="</a:t>
            </a:r>
            <a:r>
              <a:rPr lang="en-US" altLang="zh-TW" sz="1600" dirty="0" err="1">
                <a:latin typeface="+mn-lt"/>
              </a:rPr>
              <a:t>srvfabric</a:t>
            </a:r>
            <a:r>
              <a:rPr lang="en-US" altLang="zh-TW" sz="1600" dirty="0">
                <a:latin typeface="+mn-lt"/>
              </a:rPr>
              <a:t>/</a:t>
            </a:r>
            <a:r>
              <a:rPr lang="en-US" altLang="zh-TW" sz="1600" dirty="0" err="1">
                <a:latin typeface="+mn-lt"/>
              </a:rPr>
              <a:t>xxxxxx.pfx</a:t>
            </a:r>
            <a:r>
              <a:rPr lang="en-US" altLang="zh-TW" sz="1600" dirty="0">
                <a:latin typeface="+mn-lt"/>
              </a:rPr>
              <a:t>" /&gt;</a:t>
            </a:r>
          </a:p>
          <a:p>
            <a:pPr indent="0">
              <a:buNone/>
            </a:pPr>
            <a:r>
              <a:rPr lang="en-US" altLang="zh-TW" sz="1600" dirty="0">
                <a:latin typeface="+mn-lt"/>
              </a:rPr>
              <a:t>  &lt;key="</a:t>
            </a:r>
            <a:r>
              <a:rPr lang="en-US" altLang="zh-TW" sz="1600" dirty="0" err="1">
                <a:latin typeface="+mn-lt"/>
              </a:rPr>
              <a:t>sfSrvFabricCertificatePW</a:t>
            </a:r>
            <a:r>
              <a:rPr lang="en-US" altLang="zh-TW" sz="1600" dirty="0">
                <a:latin typeface="+mn-lt"/>
              </a:rPr>
              <a:t>" value="</a:t>
            </a:r>
            <a:r>
              <a:rPr lang="en-US" altLang="zh-TW" sz="1600" dirty="0" err="1">
                <a:latin typeface="+mn-lt"/>
              </a:rPr>
              <a:t>xxxxxx</a:t>
            </a:r>
            <a:r>
              <a:rPr lang="en-US" altLang="zh-TW" sz="1600" dirty="0">
                <a:latin typeface="+mn-lt"/>
              </a:rPr>
              <a:t>" /&gt;</a:t>
            </a:r>
          </a:p>
          <a:p>
            <a:pPr marL="0" indent="0">
              <a:buFont typeface="Arial" pitchFamily="34" charset="0"/>
              <a:buNone/>
            </a:pPr>
            <a:r>
              <a:rPr lang="en-US" altLang="zh-TW" sz="1600" dirty="0"/>
              <a:t>&lt;/</a:t>
            </a:r>
            <a:r>
              <a:rPr lang="en-US" altLang="zh-TW" sz="1600" dirty="0" err="1"/>
              <a:t>appSetting</a:t>
            </a:r>
            <a:r>
              <a:rPr lang="en-US" altLang="zh-TW" sz="1600" dirty="0"/>
              <a:t>&gt;</a:t>
            </a:r>
          </a:p>
          <a:p>
            <a:pPr marL="0" indent="0">
              <a:buFont typeface="Arial" pitchFamily="34" charset="0"/>
              <a:buNone/>
            </a:pPr>
            <a:endParaRPr lang="en-US" altLang="zh-TW" sz="1800" dirty="0"/>
          </a:p>
          <a:p>
            <a:pPr marL="457200" lvl="1" indent="0">
              <a:buFont typeface="Arial" pitchFamily="34" charset="0"/>
              <a:buNone/>
            </a:pPr>
            <a:endParaRPr lang="zh-TW" altLang="en-US" sz="1600" dirty="0"/>
          </a:p>
        </p:txBody>
      </p:sp>
      <p:grpSp>
        <p:nvGrpSpPr>
          <p:cNvPr id="4" name="Group 3"/>
          <p:cNvGrpSpPr/>
          <p:nvPr/>
        </p:nvGrpSpPr>
        <p:grpSpPr>
          <a:xfrm>
            <a:off x="995238" y="3518571"/>
            <a:ext cx="10201523" cy="2673923"/>
            <a:chOff x="899615" y="3609206"/>
            <a:chExt cx="10201523" cy="2673923"/>
          </a:xfrm>
        </p:grpSpPr>
        <p:pic>
          <p:nvPicPr>
            <p:cNvPr id="5" name="Picture 4"/>
            <p:cNvPicPr>
              <a:picLocks noChangeAspect="1"/>
            </p:cNvPicPr>
            <p:nvPr/>
          </p:nvPicPr>
          <p:blipFill>
            <a:blip r:embed="rId3"/>
            <a:stretch>
              <a:fillRect/>
            </a:stretch>
          </p:blipFill>
          <p:spPr>
            <a:xfrm>
              <a:off x="899615" y="3609206"/>
              <a:ext cx="10201523" cy="2673923"/>
            </a:xfrm>
            <a:prstGeom prst="rect">
              <a:avLst/>
            </a:prstGeom>
          </p:spPr>
        </p:pic>
        <p:sp>
          <p:nvSpPr>
            <p:cNvPr id="6" name="Rectangle 5"/>
            <p:cNvSpPr/>
            <p:nvPr/>
          </p:nvSpPr>
          <p:spPr bwMode="auto">
            <a:xfrm>
              <a:off x="7331103" y="4993875"/>
              <a:ext cx="3657600" cy="468671"/>
            </a:xfrm>
            <a:prstGeom prst="rect">
              <a:avLst/>
            </a:prstGeom>
            <a:noFill/>
            <a:ln w="25400">
              <a:solidFill>
                <a:srgbClr val="CC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11565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ltLang="zh-TW" dirty="0" err="1"/>
              <a:t>IoTHubEventProcessor</a:t>
            </a:r>
            <a:r>
              <a:rPr lang="en-US" altLang="zh-TW" dirty="0"/>
              <a:t> Version</a:t>
            </a:r>
            <a:endParaRPr lang="zh-TW" altLang="en-US" dirty="0"/>
          </a:p>
        </p:txBody>
      </p:sp>
      <p:sp>
        <p:nvSpPr>
          <p:cNvPr id="17" name="Content Placeholder 4"/>
          <p:cNvSpPr txBox="1">
            <a:spLocks/>
          </p:cNvSpPr>
          <p:nvPr/>
        </p:nvSpPr>
        <p:spPr>
          <a:xfrm>
            <a:off x="457043" y="1267493"/>
            <a:ext cx="11060255" cy="51686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altLang="zh-TW" sz="2800" dirty="0"/>
          </a:p>
          <a:p>
            <a:endParaRPr lang="zh-TW" altLang="en-US" sz="2800" dirty="0"/>
          </a:p>
        </p:txBody>
      </p:sp>
      <p:pic>
        <p:nvPicPr>
          <p:cNvPr id="8" name="Picture 7"/>
          <p:cNvPicPr>
            <a:picLocks noChangeAspect="1"/>
          </p:cNvPicPr>
          <p:nvPr/>
        </p:nvPicPr>
        <p:blipFill>
          <a:blip r:embed="rId3"/>
          <a:stretch>
            <a:fillRect/>
          </a:stretch>
        </p:blipFill>
        <p:spPr>
          <a:xfrm>
            <a:off x="457044" y="1267493"/>
            <a:ext cx="4996954" cy="3206278"/>
          </a:xfrm>
          <a:prstGeom prst="rect">
            <a:avLst/>
          </a:prstGeom>
        </p:spPr>
      </p:pic>
      <p:sp>
        <p:nvSpPr>
          <p:cNvPr id="6" name="Rectangle 5"/>
          <p:cNvSpPr/>
          <p:nvPr/>
        </p:nvSpPr>
        <p:spPr bwMode="auto">
          <a:xfrm>
            <a:off x="457043" y="4145780"/>
            <a:ext cx="1053428" cy="327991"/>
          </a:xfrm>
          <a:prstGeom prst="rect">
            <a:avLst/>
          </a:prstGeom>
          <a:noFill/>
          <a:ln w="25400">
            <a:solidFill>
              <a:srgbClr val="CC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4"/>
          <a:stretch>
            <a:fillRect/>
          </a:stretch>
        </p:blipFill>
        <p:spPr>
          <a:xfrm>
            <a:off x="6480036" y="1267493"/>
            <a:ext cx="4789543" cy="3206278"/>
          </a:xfrm>
          <a:prstGeom prst="rect">
            <a:avLst/>
          </a:prstGeom>
        </p:spPr>
      </p:pic>
      <p:sp>
        <p:nvSpPr>
          <p:cNvPr id="3" name="Arrow: Right 2"/>
          <p:cNvSpPr/>
          <p:nvPr/>
        </p:nvSpPr>
        <p:spPr bwMode="auto">
          <a:xfrm>
            <a:off x="5708599" y="2632092"/>
            <a:ext cx="516835" cy="4770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pic>
        <p:nvPicPr>
          <p:cNvPr id="4" name="Picture 3"/>
          <p:cNvPicPr>
            <a:picLocks noChangeAspect="1"/>
          </p:cNvPicPr>
          <p:nvPr/>
        </p:nvPicPr>
        <p:blipFill>
          <a:blip r:embed="rId5"/>
          <a:stretch>
            <a:fillRect/>
          </a:stretch>
        </p:blipFill>
        <p:spPr>
          <a:xfrm>
            <a:off x="457043" y="5699190"/>
            <a:ext cx="9715500" cy="523875"/>
          </a:xfrm>
          <a:prstGeom prst="rect">
            <a:avLst/>
          </a:prstGeom>
        </p:spPr>
      </p:pic>
      <p:sp>
        <p:nvSpPr>
          <p:cNvPr id="10" name="Title 15"/>
          <p:cNvSpPr txBox="1">
            <a:spLocks/>
          </p:cNvSpPr>
          <p:nvPr/>
        </p:nvSpPr>
        <p:spPr>
          <a:xfrm>
            <a:off x="357757" y="5104006"/>
            <a:ext cx="3816677" cy="52197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zh-TW" sz="3200" dirty="0" err="1"/>
              <a:t>OpsInfra</a:t>
            </a:r>
            <a:r>
              <a:rPr lang="en-US" altLang="zh-TW" sz="3200" dirty="0"/>
              <a:t> </a:t>
            </a:r>
            <a:r>
              <a:rPr lang="en-US" altLang="zh-TW" sz="3200" dirty="0" err="1"/>
              <a:t>App.config</a:t>
            </a:r>
            <a:endParaRPr lang="en-US" altLang="zh-TW" sz="3200" dirty="0"/>
          </a:p>
        </p:txBody>
      </p:sp>
    </p:spTree>
    <p:extLst>
      <p:ext uri="{BB962C8B-B14F-4D97-AF65-F5344CB8AC3E}">
        <p14:creationId xmlns:p14="http://schemas.microsoft.com/office/powerpoint/2010/main" val="27893275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ltLang="zh-TW" dirty="0"/>
              <a:t>5. Rebuild and Publish to Service Fabric</a:t>
            </a:r>
            <a:endParaRPr lang="zh-TW" altLang="en-US" dirty="0"/>
          </a:p>
        </p:txBody>
      </p:sp>
      <p:sp>
        <p:nvSpPr>
          <p:cNvPr id="17" name="Content Placeholder 4"/>
          <p:cNvSpPr txBox="1">
            <a:spLocks/>
          </p:cNvSpPr>
          <p:nvPr/>
        </p:nvSpPr>
        <p:spPr>
          <a:xfrm>
            <a:off x="864825" y="1208214"/>
            <a:ext cx="10515600" cy="43513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altLang="zh-TW" sz="2800" dirty="0"/>
              <a:t>Rebuild 3 Projects by </a:t>
            </a:r>
            <a:r>
              <a:rPr lang="en-US" altLang="zh-TW" sz="2800" dirty="0">
                <a:solidFill>
                  <a:srgbClr val="FF0000"/>
                </a:solidFill>
              </a:rPr>
              <a:t>Release</a:t>
            </a:r>
            <a:r>
              <a:rPr lang="en-US" altLang="zh-TW" sz="2800" dirty="0"/>
              <a:t> Mode + </a:t>
            </a:r>
            <a:r>
              <a:rPr lang="en-US" altLang="zh-TW" sz="2800" dirty="0">
                <a:solidFill>
                  <a:srgbClr val="FF0000"/>
                </a:solidFill>
              </a:rPr>
              <a:t>X64 CPU</a:t>
            </a:r>
          </a:p>
          <a:p>
            <a:pPr marL="0" indent="0">
              <a:buNone/>
            </a:pPr>
            <a:r>
              <a:rPr lang="en-US" altLang="zh-TW" sz="2800" dirty="0"/>
              <a:t>	- </a:t>
            </a:r>
            <a:r>
              <a:rPr lang="en-US" altLang="zh-TW" sz="2800" dirty="0" err="1"/>
              <a:t>OpsAlarm</a:t>
            </a:r>
            <a:endParaRPr lang="en-US" altLang="zh-TW" sz="2800" dirty="0"/>
          </a:p>
          <a:p>
            <a:pPr marL="0" indent="0">
              <a:buNone/>
            </a:pPr>
            <a:r>
              <a:rPr lang="en-US" altLang="zh-TW" sz="2800" dirty="0"/>
              <a:t>	- </a:t>
            </a:r>
            <a:r>
              <a:rPr lang="en-US" altLang="zh-TW" sz="2800" dirty="0" err="1"/>
              <a:t>OpxInfra</a:t>
            </a:r>
            <a:endParaRPr lang="en-US" altLang="zh-TW" sz="2800" dirty="0"/>
          </a:p>
          <a:p>
            <a:pPr marL="0" indent="0">
              <a:buNone/>
            </a:pPr>
            <a:r>
              <a:rPr lang="en-US" altLang="zh-TW" sz="2800" dirty="0"/>
              <a:t>	- </a:t>
            </a:r>
            <a:r>
              <a:rPr lang="en-US" altLang="zh-TW" sz="2800" dirty="0" err="1"/>
              <a:t>RoutneTask</a:t>
            </a:r>
            <a:endParaRPr lang="en-US" altLang="zh-TW" sz="2800" dirty="0"/>
          </a:p>
          <a:p>
            <a:pPr marL="514350" indent="-514350">
              <a:buFont typeface="+mj-lt"/>
              <a:buAutoNum type="arabicPeriod"/>
            </a:pPr>
            <a:endParaRPr lang="en-US" altLang="zh-TW" sz="2800" dirty="0"/>
          </a:p>
          <a:p>
            <a:endParaRPr lang="zh-TW" altLang="en-US" sz="2800" dirty="0"/>
          </a:p>
        </p:txBody>
      </p:sp>
      <p:pic>
        <p:nvPicPr>
          <p:cNvPr id="19" name="Picture 18"/>
          <p:cNvPicPr>
            <a:picLocks noChangeAspect="1"/>
          </p:cNvPicPr>
          <p:nvPr/>
        </p:nvPicPr>
        <p:blipFill>
          <a:blip r:embed="rId3"/>
          <a:stretch>
            <a:fillRect/>
          </a:stretch>
        </p:blipFill>
        <p:spPr>
          <a:xfrm>
            <a:off x="692970" y="3288668"/>
            <a:ext cx="5387399" cy="3460629"/>
          </a:xfrm>
          <a:prstGeom prst="rect">
            <a:avLst/>
          </a:prstGeom>
        </p:spPr>
      </p:pic>
      <p:pic>
        <p:nvPicPr>
          <p:cNvPr id="20" name="Picture 19"/>
          <p:cNvPicPr>
            <a:picLocks noChangeAspect="1"/>
          </p:cNvPicPr>
          <p:nvPr/>
        </p:nvPicPr>
        <p:blipFill>
          <a:blip r:embed="rId4"/>
          <a:stretch>
            <a:fillRect/>
          </a:stretch>
        </p:blipFill>
        <p:spPr>
          <a:xfrm>
            <a:off x="6252224" y="4243755"/>
            <a:ext cx="5557595" cy="1786528"/>
          </a:xfrm>
          <a:prstGeom prst="rect">
            <a:avLst/>
          </a:prstGeom>
        </p:spPr>
      </p:pic>
    </p:spTree>
    <p:extLst>
      <p:ext uri="{BB962C8B-B14F-4D97-AF65-F5344CB8AC3E}">
        <p14:creationId xmlns:p14="http://schemas.microsoft.com/office/powerpoint/2010/main" val="41896154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ltLang="zh-TW" dirty="0"/>
              <a:t>5. Rebuild and Publish to Service Fabric</a:t>
            </a:r>
            <a:endParaRPr lang="zh-TW" altLang="en-US" dirty="0"/>
          </a:p>
        </p:txBody>
      </p:sp>
      <p:sp>
        <p:nvSpPr>
          <p:cNvPr id="17" name="Content Placeholder 4"/>
          <p:cNvSpPr txBox="1">
            <a:spLocks/>
          </p:cNvSpPr>
          <p:nvPr/>
        </p:nvSpPr>
        <p:spPr>
          <a:xfrm>
            <a:off x="864825" y="1112864"/>
            <a:ext cx="10515600" cy="88982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mj-lt"/>
              <a:buAutoNum type="arabicPeriod"/>
            </a:pPr>
            <a:r>
              <a:rPr lang="en-US" altLang="zh-TW" sz="2800" dirty="0"/>
              <a:t>Build </a:t>
            </a:r>
            <a:r>
              <a:rPr lang="en-US" altLang="zh-TW" sz="2800" dirty="0" err="1"/>
              <a:t>SrvFabricProduction</a:t>
            </a:r>
            <a:r>
              <a:rPr lang="en-US" altLang="zh-TW" sz="2800" dirty="0"/>
              <a:t> by </a:t>
            </a:r>
            <a:r>
              <a:rPr lang="en-US" altLang="zh-TW" sz="2800" dirty="0">
                <a:solidFill>
                  <a:srgbClr val="FF0000"/>
                </a:solidFill>
              </a:rPr>
              <a:t>Release</a:t>
            </a:r>
            <a:r>
              <a:rPr lang="en-US" altLang="zh-TW" sz="2800" dirty="0"/>
              <a:t> Mode + </a:t>
            </a:r>
            <a:r>
              <a:rPr lang="en-US" altLang="zh-TW" sz="2800" dirty="0">
                <a:solidFill>
                  <a:srgbClr val="FF0000"/>
                </a:solidFill>
              </a:rPr>
              <a:t>X64 CPU</a:t>
            </a:r>
            <a:endParaRPr lang="en-US" altLang="zh-TW" sz="2800" dirty="0"/>
          </a:p>
          <a:p>
            <a:pPr marL="514350" indent="-514350">
              <a:buFont typeface="+mj-lt"/>
              <a:buAutoNum type="arabicPeriod"/>
            </a:pPr>
            <a:r>
              <a:rPr lang="en-US" altLang="zh-TW" sz="2800" dirty="0"/>
              <a:t>Verify Service Fabric is </a:t>
            </a:r>
            <a:r>
              <a:rPr lang="en-US" altLang="zh-TW" sz="2800" dirty="0">
                <a:solidFill>
                  <a:srgbClr val="FF0000"/>
                </a:solidFill>
              </a:rPr>
              <a:t>Ready</a:t>
            </a:r>
            <a:r>
              <a:rPr lang="en-US" altLang="zh-TW" sz="2800" dirty="0"/>
              <a:t> before Publish to Service Fabric</a:t>
            </a:r>
            <a:endParaRPr lang="en-US" altLang="zh-TW" sz="2800" b="1" dirty="0">
              <a:solidFill>
                <a:srgbClr val="FF0000"/>
              </a:solidFill>
            </a:endParaRPr>
          </a:p>
          <a:p>
            <a:pPr marL="514350" indent="-514350">
              <a:buFont typeface="+mj-lt"/>
              <a:buAutoNum type="arabicPeriod"/>
            </a:pPr>
            <a:endParaRPr lang="en-US" altLang="zh-TW" sz="2800" dirty="0"/>
          </a:p>
          <a:p>
            <a:endParaRPr lang="zh-TW" altLang="en-US" sz="2800" dirty="0"/>
          </a:p>
        </p:txBody>
      </p:sp>
      <p:pic>
        <p:nvPicPr>
          <p:cNvPr id="3" name="Picture 2"/>
          <p:cNvPicPr>
            <a:picLocks noChangeAspect="1"/>
          </p:cNvPicPr>
          <p:nvPr/>
        </p:nvPicPr>
        <p:blipFill>
          <a:blip r:embed="rId3"/>
          <a:stretch>
            <a:fillRect/>
          </a:stretch>
        </p:blipFill>
        <p:spPr>
          <a:xfrm>
            <a:off x="540504" y="2258464"/>
            <a:ext cx="4919177" cy="4466492"/>
          </a:xfrm>
          <a:prstGeom prst="rect">
            <a:avLst/>
          </a:prstGeom>
        </p:spPr>
      </p:pic>
      <p:pic>
        <p:nvPicPr>
          <p:cNvPr id="9" name="Picture 8"/>
          <p:cNvPicPr>
            <a:picLocks noChangeAspect="1"/>
          </p:cNvPicPr>
          <p:nvPr/>
        </p:nvPicPr>
        <p:blipFill>
          <a:blip r:embed="rId4"/>
          <a:stretch>
            <a:fillRect/>
          </a:stretch>
        </p:blipFill>
        <p:spPr>
          <a:xfrm>
            <a:off x="5633539" y="2592143"/>
            <a:ext cx="6173847" cy="3961427"/>
          </a:xfrm>
          <a:prstGeom prst="rect">
            <a:avLst/>
          </a:prstGeom>
        </p:spPr>
      </p:pic>
    </p:spTree>
    <p:extLst>
      <p:ext uri="{BB962C8B-B14F-4D97-AF65-F5344CB8AC3E}">
        <p14:creationId xmlns:p14="http://schemas.microsoft.com/office/powerpoint/2010/main" val="42112649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6. Verify Service Fabric on Azure Portal</a:t>
            </a:r>
            <a:endParaRPr lang="zh-TW" altLang="en-US" dirty="0"/>
          </a:p>
        </p:txBody>
      </p:sp>
      <p:pic>
        <p:nvPicPr>
          <p:cNvPr id="6" name="Picture 5"/>
          <p:cNvPicPr>
            <a:picLocks noChangeAspect="1"/>
          </p:cNvPicPr>
          <p:nvPr/>
        </p:nvPicPr>
        <p:blipFill>
          <a:blip r:embed="rId3"/>
          <a:stretch>
            <a:fillRect/>
          </a:stretch>
        </p:blipFill>
        <p:spPr>
          <a:xfrm>
            <a:off x="2177957" y="1190767"/>
            <a:ext cx="7044198" cy="5496189"/>
          </a:xfrm>
          <a:prstGeom prst="rect">
            <a:avLst/>
          </a:prstGeom>
          <a:ln>
            <a:solidFill>
              <a:schemeClr val="accent1"/>
            </a:solidFill>
          </a:ln>
        </p:spPr>
      </p:pic>
    </p:spTree>
    <p:extLst>
      <p:ext uri="{BB962C8B-B14F-4D97-AF65-F5344CB8AC3E}">
        <p14:creationId xmlns:p14="http://schemas.microsoft.com/office/powerpoint/2010/main" val="4287746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6"/>
            <a:ext cx="11554103" cy="2745721"/>
          </a:xfrm>
        </p:spPr>
        <p:txBody>
          <a:bodyPr/>
          <a:lstStyle/>
          <a:p>
            <a:r>
              <a:rPr lang="en-US" altLang="zh-TW" sz="5400" dirty="0"/>
              <a:t>One Thing Reminder</a:t>
            </a:r>
            <a:br>
              <a:rPr lang="en-US" altLang="zh-TW" sz="5400" dirty="0"/>
            </a:br>
            <a:br>
              <a:rPr lang="en-US" altLang="zh-TW" sz="5400" dirty="0"/>
            </a:br>
            <a:r>
              <a:rPr lang="en-US" altLang="zh-TW" sz="5400" dirty="0"/>
              <a:t>			</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783" y="1678419"/>
            <a:ext cx="3078411" cy="4349030"/>
          </a:xfrm>
          <a:prstGeom prst="rect">
            <a:avLst/>
          </a:prstGeom>
        </p:spPr>
      </p:pic>
    </p:spTree>
    <p:extLst>
      <p:ext uri="{BB962C8B-B14F-4D97-AF65-F5344CB8AC3E}">
        <p14:creationId xmlns:p14="http://schemas.microsoft.com/office/powerpoint/2010/main" val="408276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ltLang="zh-TW" dirty="0"/>
              <a:t>Google Map API Key</a:t>
            </a:r>
            <a:endParaRPr lang="zh-TW" altLang="en-US" dirty="0"/>
          </a:p>
        </p:txBody>
      </p:sp>
      <p:sp>
        <p:nvSpPr>
          <p:cNvPr id="17" name="Content Placeholder 4"/>
          <p:cNvSpPr txBox="1">
            <a:spLocks/>
          </p:cNvSpPr>
          <p:nvPr/>
        </p:nvSpPr>
        <p:spPr>
          <a:xfrm>
            <a:off x="457043" y="1267493"/>
            <a:ext cx="11060255" cy="51686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altLang="zh-TW" sz="2800" dirty="0"/>
          </a:p>
          <a:p>
            <a:endParaRPr lang="zh-TW" altLang="en-US" sz="2800" dirty="0"/>
          </a:p>
        </p:txBody>
      </p:sp>
      <p:sp>
        <p:nvSpPr>
          <p:cNvPr id="10" name="Title 15"/>
          <p:cNvSpPr txBox="1">
            <a:spLocks/>
          </p:cNvSpPr>
          <p:nvPr/>
        </p:nvSpPr>
        <p:spPr>
          <a:xfrm>
            <a:off x="457043" y="1544625"/>
            <a:ext cx="3816677" cy="52197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zh-TW" sz="3200" dirty="0"/>
              <a:t>Admin </a:t>
            </a:r>
            <a:r>
              <a:rPr lang="en-US" altLang="zh-TW" sz="3200" dirty="0" err="1"/>
              <a:t>web.config</a:t>
            </a:r>
            <a:endParaRPr lang="en-US" altLang="zh-TW" sz="3200" dirty="0"/>
          </a:p>
        </p:txBody>
      </p:sp>
      <p:pic>
        <p:nvPicPr>
          <p:cNvPr id="5" name="Picture 4"/>
          <p:cNvPicPr>
            <a:picLocks noChangeAspect="1"/>
          </p:cNvPicPr>
          <p:nvPr/>
        </p:nvPicPr>
        <p:blipFill>
          <a:blip r:embed="rId3"/>
          <a:stretch>
            <a:fillRect/>
          </a:stretch>
        </p:blipFill>
        <p:spPr>
          <a:xfrm>
            <a:off x="457043" y="2144920"/>
            <a:ext cx="4867275" cy="533400"/>
          </a:xfrm>
          <a:prstGeom prst="rect">
            <a:avLst/>
          </a:prstGeom>
        </p:spPr>
      </p:pic>
      <p:sp>
        <p:nvSpPr>
          <p:cNvPr id="7" name="Rectangle 6"/>
          <p:cNvSpPr/>
          <p:nvPr/>
        </p:nvSpPr>
        <p:spPr>
          <a:xfrm>
            <a:off x="523961" y="4082967"/>
            <a:ext cx="10926418" cy="461665"/>
          </a:xfrm>
          <a:prstGeom prst="rect">
            <a:avLst/>
          </a:prstGeom>
        </p:spPr>
        <p:txBody>
          <a:bodyPr wrap="square">
            <a:spAutoFit/>
          </a:bodyPr>
          <a:lstStyle/>
          <a:p>
            <a:r>
              <a:rPr lang="zh-TW" altLang="en-US" sz="2400" dirty="0"/>
              <a:t>https://developers.google.com/maps/documentation/javascript/get-api-key</a:t>
            </a:r>
          </a:p>
        </p:txBody>
      </p:sp>
      <p:sp>
        <p:nvSpPr>
          <p:cNvPr id="12" name="Title 15"/>
          <p:cNvSpPr txBox="1">
            <a:spLocks/>
          </p:cNvSpPr>
          <p:nvPr/>
        </p:nvSpPr>
        <p:spPr>
          <a:xfrm>
            <a:off x="457042" y="3436373"/>
            <a:ext cx="7126515" cy="52197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zh-TW" sz="3200" dirty="0"/>
              <a:t>Apply Google Map API Key (JavaScript)</a:t>
            </a:r>
          </a:p>
        </p:txBody>
      </p:sp>
    </p:spTree>
    <p:extLst>
      <p:ext uri="{BB962C8B-B14F-4D97-AF65-F5344CB8AC3E}">
        <p14:creationId xmlns:p14="http://schemas.microsoft.com/office/powerpoint/2010/main" val="8904468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6"/>
            <a:ext cx="11554103" cy="2745721"/>
          </a:xfrm>
        </p:spPr>
        <p:txBody>
          <a:bodyPr/>
          <a:lstStyle/>
          <a:p>
            <a:r>
              <a:rPr lang="en-US" altLang="zh-TW" sz="5400" dirty="0"/>
              <a:t>Verify All Running Well</a:t>
            </a:r>
            <a:br>
              <a:rPr lang="en-US" altLang="zh-TW" sz="5400" dirty="0"/>
            </a:br>
            <a:br>
              <a:rPr lang="en-US" altLang="zh-TW" sz="5400" dirty="0"/>
            </a:br>
            <a:r>
              <a:rPr lang="en-US" altLang="zh-TW" sz="5400" dirty="0"/>
              <a:t>			</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783" y="1678419"/>
            <a:ext cx="3078411" cy="4349030"/>
          </a:xfrm>
          <a:prstGeom prst="rect">
            <a:avLst/>
          </a:prstGeom>
        </p:spPr>
      </p:pic>
    </p:spTree>
    <p:extLst>
      <p:ext uri="{BB962C8B-B14F-4D97-AF65-F5344CB8AC3E}">
        <p14:creationId xmlns:p14="http://schemas.microsoft.com/office/powerpoint/2010/main" val="7161567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F4063-EEC3-4230-A10E-D4B8BC592317}"/>
              </a:ext>
            </a:extLst>
          </p:cNvPr>
          <p:cNvSpPr>
            <a:spLocks noGrp="1"/>
          </p:cNvSpPr>
          <p:nvPr>
            <p:ph type="title"/>
          </p:nvPr>
        </p:nvSpPr>
        <p:spPr/>
        <p:txBody>
          <a:bodyPr/>
          <a:lstStyle/>
          <a:p>
            <a:r>
              <a:rPr lang="en-US" dirty="0"/>
              <a:t>Provisioning a New Company</a:t>
            </a:r>
          </a:p>
        </p:txBody>
      </p:sp>
      <p:sp>
        <p:nvSpPr>
          <p:cNvPr id="11" name="Content Placeholder 4">
            <a:extLst>
              <a:ext uri="{FF2B5EF4-FFF2-40B4-BE49-F238E27FC236}">
                <a16:creationId xmlns:a16="http://schemas.microsoft.com/office/drawing/2014/main" id="{F92F5FB0-1125-4025-8D98-649B6F1EC7F1}"/>
              </a:ext>
            </a:extLst>
          </p:cNvPr>
          <p:cNvSpPr txBox="1">
            <a:spLocks/>
          </p:cNvSpPr>
          <p:nvPr/>
        </p:nvSpPr>
        <p:spPr>
          <a:xfrm>
            <a:off x="1047750" y="1336089"/>
            <a:ext cx="10001250" cy="523240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ltLang="zh-TW" sz="2400" dirty="0"/>
              <a:t>Super Admin</a:t>
            </a:r>
          </a:p>
          <a:p>
            <a:pPr marL="514350" indent="-514350">
              <a:buAutoNum type="arabicPeriod"/>
            </a:pPr>
            <a:r>
              <a:rPr lang="en-US" altLang="zh-TW" sz="2400" dirty="0"/>
              <a:t>Create a new Company</a:t>
            </a:r>
          </a:p>
          <a:p>
            <a:pPr marL="0" indent="0">
              <a:buNone/>
            </a:pPr>
            <a:r>
              <a:rPr lang="en-US" altLang="zh-TW" sz="2400" dirty="0"/>
              <a:t>	verify the action appeared at backend tasks</a:t>
            </a:r>
          </a:p>
          <a:p>
            <a:pPr marL="0" indent="0">
              <a:buNone/>
            </a:pPr>
            <a:r>
              <a:rPr lang="en-US" altLang="zh-TW" sz="2400" dirty="0"/>
              <a:t>	verify collection be created on Cosmos DB</a:t>
            </a:r>
          </a:p>
          <a:p>
            <a:pPr marL="514350" indent="-514350">
              <a:buFont typeface="+mj-lt"/>
              <a:buAutoNum type="arabicPeriod" startAt="2"/>
            </a:pPr>
            <a:r>
              <a:rPr lang="en-US" altLang="zh-TW" sz="2400" dirty="0"/>
              <a:t>Create IoT Hub Alias for the Company</a:t>
            </a:r>
          </a:p>
          <a:p>
            <a:pPr marL="0" indent="0">
              <a:buNone/>
            </a:pPr>
            <a:r>
              <a:rPr lang="en-US" altLang="zh-TW" sz="2400" dirty="0"/>
              <a:t>	verify the action appeared at backend tasks</a:t>
            </a:r>
          </a:p>
          <a:p>
            <a:pPr marL="0" indent="0">
              <a:buNone/>
            </a:pPr>
            <a:r>
              <a:rPr lang="en-US" altLang="zh-TW" sz="2400" dirty="0"/>
              <a:t>	verify IoT Hub Receiver be launched</a:t>
            </a:r>
          </a:p>
          <a:p>
            <a:pPr marL="0" indent="0">
              <a:buNone/>
            </a:pPr>
            <a:r>
              <a:rPr lang="en-US" altLang="zh-TW" sz="2400" dirty="0"/>
              <a:t>3. Create First Employee for the Company</a:t>
            </a:r>
          </a:p>
          <a:p>
            <a:pPr marL="0" indent="0">
              <a:buNone/>
            </a:pPr>
            <a:endParaRPr lang="en-US" altLang="zh-TW" sz="2400" dirty="0"/>
          </a:p>
          <a:p>
            <a:pPr marL="0" indent="0">
              <a:buNone/>
            </a:pPr>
            <a:r>
              <a:rPr lang="en-US" altLang="zh-TW" sz="2400" dirty="0"/>
              <a:t>Admin Web</a:t>
            </a:r>
          </a:p>
          <a:p>
            <a:pPr marL="0" indent="0">
              <a:buNone/>
            </a:pPr>
            <a:r>
              <a:rPr lang="en-US" altLang="zh-TW" sz="2400" dirty="0"/>
              <a:t>	verify First Employee able to login to Admin Web</a:t>
            </a:r>
            <a:endParaRPr lang="zh-TW" altLang="en-US" sz="3200" dirty="0"/>
          </a:p>
        </p:txBody>
      </p:sp>
    </p:spTree>
    <p:extLst>
      <p:ext uri="{BB962C8B-B14F-4D97-AF65-F5344CB8AC3E}">
        <p14:creationId xmlns:p14="http://schemas.microsoft.com/office/powerpoint/2010/main" val="18658339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59287687"/>
              </p:ext>
            </p:extLst>
          </p:nvPr>
        </p:nvGraphicFramePr>
        <p:xfrm>
          <a:off x="881536" y="1893805"/>
          <a:ext cx="9948253" cy="1843786"/>
        </p:xfrm>
        <a:graphic>
          <a:graphicData uri="http://schemas.openxmlformats.org/drawingml/2006/table">
            <a:tbl>
              <a:tblPr firstRow="1" bandRow="1">
                <a:tableStyleId>{5C22544A-7EE6-4342-B048-85BDC9FD1C3A}</a:tableStyleId>
              </a:tblPr>
              <a:tblGrid>
                <a:gridCol w="6160645">
                  <a:extLst>
                    <a:ext uri="{9D8B030D-6E8A-4147-A177-3AD203B41FA5}">
                      <a16:colId xmlns:a16="http://schemas.microsoft.com/office/drawing/2014/main" val="3846540228"/>
                    </a:ext>
                  </a:extLst>
                </a:gridCol>
                <a:gridCol w="3787608">
                  <a:extLst>
                    <a:ext uri="{9D8B030D-6E8A-4147-A177-3AD203B41FA5}">
                      <a16:colId xmlns:a16="http://schemas.microsoft.com/office/drawing/2014/main" val="1922645272"/>
                    </a:ext>
                  </a:extLst>
                </a:gridCol>
              </a:tblGrid>
              <a:tr h="355552">
                <a:tc>
                  <a:txBody>
                    <a:bodyPr/>
                    <a:lstStyle/>
                    <a:p>
                      <a:r>
                        <a:rPr lang="en-US" altLang="zh-TW" dirty="0"/>
                        <a:t>Service</a:t>
                      </a:r>
                      <a:endParaRPr lang="zh-TW" altLang="en-US" dirty="0"/>
                    </a:p>
                  </a:txBody>
                  <a:tcPr/>
                </a:tc>
                <a:tc>
                  <a:txBody>
                    <a:bodyPr/>
                    <a:lstStyle/>
                    <a:p>
                      <a:endParaRPr lang="zh-TW" altLang="en-US" dirty="0"/>
                    </a:p>
                  </a:txBody>
                  <a:tcPr/>
                </a:tc>
                <a:extLst>
                  <a:ext uri="{0D108BD9-81ED-4DB2-BD59-A6C34878D82A}">
                    <a16:rowId xmlns:a16="http://schemas.microsoft.com/office/drawing/2014/main" val="2862854996"/>
                  </a:ext>
                </a:extLst>
              </a:tr>
              <a:tr h="370840">
                <a:tc>
                  <a:txBody>
                    <a:bodyPr/>
                    <a:lstStyle/>
                    <a:p>
                      <a:r>
                        <a:rPr lang="en-US" altLang="zh-TW" sz="1800" dirty="0"/>
                        <a:t>X.509 Certificate for Service Fabric</a:t>
                      </a:r>
                      <a:endParaRPr lang="zh-TW" altLang="en-US" dirty="0"/>
                    </a:p>
                  </a:txBody>
                  <a:tcPr/>
                </a:tc>
                <a:tc>
                  <a:txBody>
                    <a:bodyPr/>
                    <a:lstStyle/>
                    <a:p>
                      <a:pPr algn="r"/>
                      <a:r>
                        <a:rPr lang="en-US" altLang="zh-TW" dirty="0"/>
                        <a:t>Public / </a:t>
                      </a:r>
                      <a:r>
                        <a:rPr lang="en-US" altLang="zh-TW" dirty="0">
                          <a:solidFill>
                            <a:srgbClr val="FF0000"/>
                          </a:solidFill>
                        </a:rPr>
                        <a:t>Self-Signed</a:t>
                      </a:r>
                      <a:endParaRPr lang="zh-TW" altLang="en-US" dirty="0">
                        <a:solidFill>
                          <a:srgbClr val="FF0000"/>
                        </a:solidFill>
                      </a:endParaRPr>
                    </a:p>
                  </a:txBody>
                  <a:tcPr/>
                </a:tc>
                <a:extLst>
                  <a:ext uri="{0D108BD9-81ED-4DB2-BD59-A6C34878D82A}">
                    <a16:rowId xmlns:a16="http://schemas.microsoft.com/office/drawing/2014/main" val="1493580899"/>
                  </a:ext>
                </a:extLst>
              </a:tr>
              <a:tr h="370840">
                <a:tc>
                  <a:txBody>
                    <a:bodyPr/>
                    <a:lstStyle/>
                    <a:p>
                      <a:r>
                        <a:rPr lang="en-US" altLang="zh-TW" sz="1800" dirty="0"/>
                        <a:t>X.509 Certificate for Admin Web (HTTPS)</a:t>
                      </a:r>
                      <a:endParaRPr lang="zh-TW" altLang="en-US" dirty="0"/>
                    </a:p>
                  </a:txBody>
                  <a:tcPr/>
                </a:tc>
                <a:tc>
                  <a:txBody>
                    <a:bodyPr/>
                    <a:lstStyle/>
                    <a:p>
                      <a:pPr algn="r"/>
                      <a:r>
                        <a:rPr lang="en-US" altLang="zh-TW" dirty="0"/>
                        <a:t>Public / Self-Signed</a:t>
                      </a:r>
                      <a:endParaRPr lang="zh-TW" altLang="en-US" dirty="0"/>
                    </a:p>
                  </a:txBody>
                  <a:tcPr anchor="b"/>
                </a:tc>
                <a:extLst>
                  <a:ext uri="{0D108BD9-81ED-4DB2-BD59-A6C34878D82A}">
                    <a16:rowId xmlns:a16="http://schemas.microsoft.com/office/drawing/2014/main" val="887901765"/>
                  </a:ext>
                </a:extLst>
              </a:tr>
              <a:tr h="370840">
                <a:tc>
                  <a:txBody>
                    <a:bodyPr/>
                    <a:lstStyle/>
                    <a:p>
                      <a:r>
                        <a:rPr lang="en-US" altLang="zh-TW" sz="1800" dirty="0"/>
                        <a:t>X.509 Certificate for </a:t>
                      </a:r>
                      <a:r>
                        <a:rPr lang="en-US" altLang="zh-TW" sz="1800" dirty="0" err="1"/>
                        <a:t>SuperAdmin</a:t>
                      </a:r>
                      <a:r>
                        <a:rPr lang="en-US" altLang="zh-TW" sz="1800" dirty="0"/>
                        <a:t> (HTTPS)</a:t>
                      </a:r>
                      <a:endParaRPr lang="zh-TW" alt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TW" dirty="0"/>
                        <a:t>Public / Self-Signed</a:t>
                      </a:r>
                      <a:endParaRPr lang="zh-TW" altLang="en-US" dirty="0"/>
                    </a:p>
                  </a:txBody>
                  <a:tcPr anchor="b"/>
                </a:tc>
                <a:extLst>
                  <a:ext uri="{0D108BD9-81ED-4DB2-BD59-A6C34878D82A}">
                    <a16:rowId xmlns:a16="http://schemas.microsoft.com/office/drawing/2014/main" val="2822447480"/>
                  </a:ext>
                </a:extLst>
              </a:tr>
              <a:tr h="370840">
                <a:tc>
                  <a:txBody>
                    <a:bodyPr/>
                    <a:lstStyle/>
                    <a:p>
                      <a:r>
                        <a:rPr lang="en-US" altLang="zh-TW" sz="1800" dirty="0"/>
                        <a:t>DNS / Domain Name</a:t>
                      </a:r>
                      <a:endParaRPr lang="zh-TW" altLang="en-US" dirty="0"/>
                    </a:p>
                  </a:txBody>
                  <a:tcPr/>
                </a:tc>
                <a:tc>
                  <a:txBody>
                    <a:bodyPr/>
                    <a:lstStyle/>
                    <a:p>
                      <a:pPr algn="r"/>
                      <a:endParaRPr lang="zh-TW" altLang="en-US" sz="1800" kern="1200" dirty="0">
                        <a:solidFill>
                          <a:schemeClr val="dk1"/>
                        </a:solidFill>
                        <a:latin typeface="+mn-lt"/>
                        <a:ea typeface="+mn-ea"/>
                        <a:cs typeface="+mn-cs"/>
                      </a:endParaRPr>
                    </a:p>
                  </a:txBody>
                  <a:tcPr anchor="b"/>
                </a:tc>
                <a:extLst>
                  <a:ext uri="{0D108BD9-81ED-4DB2-BD59-A6C34878D82A}">
                    <a16:rowId xmlns:a16="http://schemas.microsoft.com/office/drawing/2014/main" val="4012358282"/>
                  </a:ext>
                </a:extLst>
              </a:tr>
            </a:tbl>
          </a:graphicData>
        </a:graphic>
      </p:graphicFrame>
      <p:sp>
        <p:nvSpPr>
          <p:cNvPr id="4" name="Title 4"/>
          <p:cNvSpPr>
            <a:spLocks noGrp="1"/>
          </p:cNvSpPr>
          <p:nvPr>
            <p:ph type="title"/>
          </p:nvPr>
        </p:nvSpPr>
        <p:spPr>
          <a:xfrm>
            <a:off x="269240" y="289511"/>
            <a:ext cx="11655840" cy="899665"/>
          </a:xfrm>
        </p:spPr>
        <p:txBody>
          <a:bodyPr/>
          <a:lstStyle/>
          <a:p>
            <a:r>
              <a:rPr lang="en-US" altLang="zh-TW" dirty="0"/>
              <a:t>Optional Services</a:t>
            </a:r>
            <a:endParaRPr lang="zh-TW" altLang="en-US" dirty="0"/>
          </a:p>
        </p:txBody>
      </p:sp>
    </p:spTree>
    <p:extLst>
      <p:ext uri="{BB962C8B-B14F-4D97-AF65-F5344CB8AC3E}">
        <p14:creationId xmlns:p14="http://schemas.microsoft.com/office/powerpoint/2010/main" val="85430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A46D4BF-943A-4F9D-8DE2-26EBD1234557}"/>
              </a:ext>
            </a:extLst>
          </p:cNvPr>
          <p:cNvPicPr>
            <a:picLocks noChangeAspect="1"/>
          </p:cNvPicPr>
          <p:nvPr/>
        </p:nvPicPr>
        <p:blipFill>
          <a:blip r:embed="rId3"/>
          <a:stretch>
            <a:fillRect/>
          </a:stretch>
        </p:blipFill>
        <p:spPr>
          <a:xfrm>
            <a:off x="3299985" y="1117073"/>
            <a:ext cx="4896711" cy="5619954"/>
          </a:xfrm>
          <a:prstGeom prst="rect">
            <a:avLst/>
          </a:prstGeom>
        </p:spPr>
      </p:pic>
      <p:sp>
        <p:nvSpPr>
          <p:cNvPr id="12" name="TextBox 11"/>
          <p:cNvSpPr txBox="1"/>
          <p:nvPr/>
        </p:nvSpPr>
        <p:spPr>
          <a:xfrm>
            <a:off x="388488" y="274810"/>
            <a:ext cx="8611716" cy="523220"/>
          </a:xfrm>
          <a:prstGeom prst="rect">
            <a:avLst/>
          </a:prstGeom>
          <a:solidFill>
            <a:schemeClr val="bg1"/>
          </a:solidFill>
        </p:spPr>
        <p:txBody>
          <a:bodyPr wrap="none" rtlCol="0">
            <a:spAutoFit/>
          </a:bodyPr>
          <a:lstStyle/>
          <a:p>
            <a:r>
              <a:rPr lang="en-US" altLang="zh-TW" sz="2800" dirty="0" err="1">
                <a:solidFill>
                  <a:srgbClr val="FF0000"/>
                </a:solidFill>
              </a:rPr>
              <a:t>SuperAdmin</a:t>
            </a:r>
            <a:r>
              <a:rPr lang="en-US" altLang="zh-TW" sz="2800" dirty="0">
                <a:solidFill>
                  <a:srgbClr val="FF0000"/>
                </a:solidFill>
              </a:rPr>
              <a:t>: Company / IoT Hub / Add IoT Hub Alias</a:t>
            </a:r>
            <a:endParaRPr lang="zh-TW" altLang="en-US" sz="2800" dirty="0">
              <a:solidFill>
                <a:srgbClr val="FF0000"/>
              </a:solidFill>
            </a:endParaRPr>
          </a:p>
        </p:txBody>
      </p:sp>
      <p:grpSp>
        <p:nvGrpSpPr>
          <p:cNvPr id="20" name="Group 19"/>
          <p:cNvGrpSpPr/>
          <p:nvPr/>
        </p:nvGrpSpPr>
        <p:grpSpPr>
          <a:xfrm>
            <a:off x="8022586" y="3634642"/>
            <a:ext cx="451033" cy="544722"/>
            <a:chOff x="5370124" y="932273"/>
            <a:chExt cx="451033" cy="544722"/>
          </a:xfrm>
        </p:grpSpPr>
        <p:sp>
          <p:nvSpPr>
            <p:cNvPr id="21" name="Oval 20"/>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5370124" y="932273"/>
              <a:ext cx="451033"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26" name="Group 25"/>
          <p:cNvGrpSpPr/>
          <p:nvPr/>
        </p:nvGrpSpPr>
        <p:grpSpPr>
          <a:xfrm>
            <a:off x="8012245" y="4276829"/>
            <a:ext cx="487902" cy="544722"/>
            <a:chOff x="5351690" y="932273"/>
            <a:chExt cx="487902" cy="544722"/>
          </a:xfrm>
        </p:grpSpPr>
        <p:sp>
          <p:nvSpPr>
            <p:cNvPr id="27" name="Oval 26"/>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30" name="Group 29">
            <a:extLst>
              <a:ext uri="{FF2B5EF4-FFF2-40B4-BE49-F238E27FC236}">
                <a16:creationId xmlns:a16="http://schemas.microsoft.com/office/drawing/2014/main" id="{42D41D26-A662-4739-A6F8-DE9076B0EC1E}"/>
              </a:ext>
            </a:extLst>
          </p:cNvPr>
          <p:cNvGrpSpPr/>
          <p:nvPr/>
        </p:nvGrpSpPr>
        <p:grpSpPr>
          <a:xfrm>
            <a:off x="8004151" y="4871391"/>
            <a:ext cx="487902" cy="544722"/>
            <a:chOff x="5351690" y="932273"/>
            <a:chExt cx="487902" cy="544722"/>
          </a:xfrm>
        </p:grpSpPr>
        <p:sp>
          <p:nvSpPr>
            <p:cNvPr id="31" name="Oval 30">
              <a:extLst>
                <a:ext uri="{FF2B5EF4-FFF2-40B4-BE49-F238E27FC236}">
                  <a16:creationId xmlns:a16="http://schemas.microsoft.com/office/drawing/2014/main" id="{1CC1D5CA-B06C-4785-8AF9-62C5254AF35E}"/>
                </a:ext>
              </a:extLst>
            </p:cNvPr>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0E62C465-2022-43D5-8D0D-557359CECF94}"/>
                </a:ext>
              </a:extLst>
            </p:cNvPr>
            <p:cNvSpPr txBox="1"/>
            <p:nvPr/>
          </p:nvSpPr>
          <p:spPr>
            <a:xfrm>
              <a:off x="5351690" y="932273"/>
              <a:ext cx="487902"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grpSp>
        <p:nvGrpSpPr>
          <p:cNvPr id="33" name="Group 32">
            <a:extLst>
              <a:ext uri="{FF2B5EF4-FFF2-40B4-BE49-F238E27FC236}">
                <a16:creationId xmlns:a16="http://schemas.microsoft.com/office/drawing/2014/main" id="{03257905-5EDE-4A03-82BF-B70D17AA5A5E}"/>
              </a:ext>
            </a:extLst>
          </p:cNvPr>
          <p:cNvGrpSpPr/>
          <p:nvPr/>
        </p:nvGrpSpPr>
        <p:grpSpPr>
          <a:xfrm>
            <a:off x="8020182" y="5468456"/>
            <a:ext cx="492711" cy="544722"/>
            <a:chOff x="5349286" y="932273"/>
            <a:chExt cx="492711" cy="544722"/>
          </a:xfrm>
        </p:grpSpPr>
        <p:sp>
          <p:nvSpPr>
            <p:cNvPr id="34" name="Oval 33">
              <a:extLst>
                <a:ext uri="{FF2B5EF4-FFF2-40B4-BE49-F238E27FC236}">
                  <a16:creationId xmlns:a16="http://schemas.microsoft.com/office/drawing/2014/main" id="{E8F9EDCD-F04E-4F51-A918-EFBB05050D7C}"/>
                </a:ext>
              </a:extLst>
            </p:cNvPr>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CF21A149-5613-4D69-96E8-E28921A040EF}"/>
                </a:ext>
              </a:extLst>
            </p:cNvPr>
            <p:cNvSpPr txBox="1"/>
            <p:nvPr/>
          </p:nvSpPr>
          <p:spPr>
            <a:xfrm>
              <a:off x="5349286" y="932273"/>
              <a:ext cx="492711" cy="544722"/>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b="1" kern="0" noProof="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20482922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1084" y="209446"/>
            <a:ext cx="6599703" cy="794021"/>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3600" kern="0" dirty="0">
                <a:solidFill>
                  <a:schemeClr val="tx1">
                    <a:lumMod val="50000"/>
                  </a:schemeClr>
                </a:solidFill>
                <a:latin typeface="Segoe UI Light"/>
              </a:rPr>
              <a:t>IoT Hub Connection String</a:t>
            </a:r>
          </a:p>
        </p:txBody>
      </p:sp>
      <p:grpSp>
        <p:nvGrpSpPr>
          <p:cNvPr id="16" name="Group 15"/>
          <p:cNvGrpSpPr/>
          <p:nvPr/>
        </p:nvGrpSpPr>
        <p:grpSpPr>
          <a:xfrm>
            <a:off x="556080" y="209446"/>
            <a:ext cx="11522070" cy="5926550"/>
            <a:chOff x="390254" y="205213"/>
            <a:chExt cx="11522070" cy="5926550"/>
          </a:xfrm>
        </p:grpSpPr>
        <p:grpSp>
          <p:nvGrpSpPr>
            <p:cNvPr id="3" name="Group 2"/>
            <p:cNvGrpSpPr/>
            <p:nvPr/>
          </p:nvGrpSpPr>
          <p:grpSpPr>
            <a:xfrm>
              <a:off x="11007909" y="205213"/>
              <a:ext cx="904415" cy="661720"/>
              <a:chOff x="3433678" y="5007393"/>
              <a:chExt cx="904415" cy="661720"/>
            </a:xfrm>
          </p:grpSpPr>
          <p:sp>
            <p:nvSpPr>
              <p:cNvPr id="5" name="TextBox 4"/>
              <p:cNvSpPr txBox="1"/>
              <p:nvPr/>
            </p:nvSpPr>
            <p:spPr>
              <a:xfrm>
                <a:off x="3433678" y="5330559"/>
                <a:ext cx="904415" cy="338554"/>
              </a:xfrm>
              <a:prstGeom prst="rect">
                <a:avLst/>
              </a:prstGeom>
              <a:noFill/>
            </p:spPr>
            <p:txBody>
              <a:bodyPr wrap="none" rtlCol="0">
                <a:spAutoFit/>
              </a:bodyPr>
              <a:lstStyle/>
              <a:p>
                <a:r>
                  <a:rPr lang="en-US" altLang="zh-TW" sz="1600" dirty="0">
                    <a:solidFill>
                      <a:schemeClr val="bg1"/>
                    </a:solidFill>
                  </a:rPr>
                  <a:t>IoT Hub</a:t>
                </a:r>
                <a:endParaRPr lang="zh-TW" altLang="en-US" sz="1600" dirty="0">
                  <a:solidFill>
                    <a:schemeClr val="bg1"/>
                  </a:solidFill>
                </a:endParaRPr>
              </a:p>
            </p:txBody>
          </p:sp>
          <p:sp>
            <p:nvSpPr>
              <p:cNvPr id="6" name="TextBox 5"/>
              <p:cNvSpPr txBox="1"/>
              <p:nvPr/>
            </p:nvSpPr>
            <p:spPr>
              <a:xfrm>
                <a:off x="3658844" y="5007393"/>
                <a:ext cx="412292" cy="338554"/>
              </a:xfrm>
              <a:prstGeom prst="rect">
                <a:avLst/>
              </a:prstGeom>
              <a:noFill/>
            </p:spPr>
            <p:txBody>
              <a:bodyPr wrap="none" rtlCol="0">
                <a:spAutoFit/>
              </a:bodyPr>
              <a:lstStyle/>
              <a:p>
                <a:r>
                  <a:rPr lang="en-US" altLang="zh-TW" sz="1600" dirty="0">
                    <a:solidFill>
                      <a:schemeClr val="bg1"/>
                    </a:solidFill>
                  </a:rPr>
                  <a:t>B2</a:t>
                </a:r>
                <a:endParaRPr lang="zh-TW" altLang="en-US" sz="1600" dirty="0">
                  <a:solidFill>
                    <a:schemeClr val="bg1"/>
                  </a:solidFill>
                </a:endParaRPr>
              </a:p>
            </p:txBody>
          </p:sp>
        </p:grpSp>
        <p:pic>
          <p:nvPicPr>
            <p:cNvPr id="12" name="Picture 11"/>
            <p:cNvPicPr>
              <a:picLocks noChangeAspect="1"/>
            </p:cNvPicPr>
            <p:nvPr/>
          </p:nvPicPr>
          <p:blipFill>
            <a:blip r:embed="rId3"/>
            <a:stretch>
              <a:fillRect/>
            </a:stretch>
          </p:blipFill>
          <p:spPr>
            <a:xfrm>
              <a:off x="390254" y="1780309"/>
              <a:ext cx="10842821" cy="4351454"/>
            </a:xfrm>
            <a:prstGeom prst="rect">
              <a:avLst/>
            </a:prstGeom>
          </p:spPr>
        </p:pic>
        <p:sp>
          <p:nvSpPr>
            <p:cNvPr id="13" name="Rectangle 12"/>
            <p:cNvSpPr/>
            <p:nvPr/>
          </p:nvSpPr>
          <p:spPr>
            <a:xfrm>
              <a:off x="540328" y="3698798"/>
              <a:ext cx="1738745" cy="3813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13"/>
            <p:cNvSpPr/>
            <p:nvPr/>
          </p:nvSpPr>
          <p:spPr>
            <a:xfrm>
              <a:off x="2681847" y="2749762"/>
              <a:ext cx="1738745" cy="3813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p:cNvSpPr/>
            <p:nvPr/>
          </p:nvSpPr>
          <p:spPr>
            <a:xfrm>
              <a:off x="9020302" y="5132743"/>
              <a:ext cx="2212773" cy="402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TextBox 16">
            <a:extLst>
              <a:ext uri="{FF2B5EF4-FFF2-40B4-BE49-F238E27FC236}">
                <a16:creationId xmlns:a16="http://schemas.microsoft.com/office/drawing/2014/main" id="{B811D71A-3A86-4A0F-BD12-9218FD2B32CE}"/>
              </a:ext>
            </a:extLst>
          </p:cNvPr>
          <p:cNvSpPr txBox="1"/>
          <p:nvPr/>
        </p:nvSpPr>
        <p:spPr>
          <a:xfrm>
            <a:off x="1032189" y="892063"/>
            <a:ext cx="5731021"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b="1" kern="0" dirty="0">
                <a:solidFill>
                  <a:srgbClr val="FF0000"/>
                </a:solidFill>
                <a:latin typeface="Segoe UI Light"/>
              </a:rPr>
              <a:t>* We need connection string, not key</a:t>
            </a:r>
          </a:p>
        </p:txBody>
      </p:sp>
      <p:grpSp>
        <p:nvGrpSpPr>
          <p:cNvPr id="18" name="Group 17">
            <a:extLst>
              <a:ext uri="{FF2B5EF4-FFF2-40B4-BE49-F238E27FC236}">
                <a16:creationId xmlns:a16="http://schemas.microsoft.com/office/drawing/2014/main" id="{66D375F3-DA50-4942-8063-9ED539FAD04A}"/>
              </a:ext>
            </a:extLst>
          </p:cNvPr>
          <p:cNvGrpSpPr/>
          <p:nvPr/>
        </p:nvGrpSpPr>
        <p:grpSpPr>
          <a:xfrm>
            <a:off x="342036" y="187652"/>
            <a:ext cx="649048" cy="794020"/>
            <a:chOff x="5441894" y="983153"/>
            <a:chExt cx="323681" cy="424180"/>
          </a:xfrm>
        </p:grpSpPr>
        <p:sp>
          <p:nvSpPr>
            <p:cNvPr id="19" name="Oval 18">
              <a:extLst>
                <a:ext uri="{FF2B5EF4-FFF2-40B4-BE49-F238E27FC236}">
                  <a16:creationId xmlns:a16="http://schemas.microsoft.com/office/drawing/2014/main" id="{3807E7D3-5588-4A93-A29B-18C6B523B17F}"/>
                </a:ext>
              </a:extLst>
            </p:cNvPr>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F8DF5B25-7278-4039-B7BB-0124460734FE}"/>
                </a:ext>
              </a:extLst>
            </p:cNvPr>
            <p:cNvSpPr txBox="1"/>
            <p:nvPr/>
          </p:nvSpPr>
          <p:spPr>
            <a:xfrm>
              <a:off x="5462393" y="983153"/>
              <a:ext cx="266500" cy="424180"/>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3600" b="1" kern="0" dirty="0">
                  <a:solidFill>
                    <a:schemeClr val="bg1"/>
                  </a:solidFill>
                  <a:latin typeface="Segoe UI Light"/>
                </a:rPr>
                <a:t>1</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2086743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93221" y="156829"/>
            <a:ext cx="10346000" cy="849421"/>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4000" kern="0" dirty="0">
                <a:solidFill>
                  <a:schemeClr val="tx1">
                    <a:lumMod val="50000"/>
                  </a:schemeClr>
                </a:solidFill>
                <a:latin typeface="Segoe UI Light"/>
              </a:rPr>
              <a:t>IoT Hub Consumer Group</a:t>
            </a:r>
          </a:p>
        </p:txBody>
      </p:sp>
      <p:grpSp>
        <p:nvGrpSpPr>
          <p:cNvPr id="9" name="Group 8"/>
          <p:cNvGrpSpPr/>
          <p:nvPr/>
        </p:nvGrpSpPr>
        <p:grpSpPr>
          <a:xfrm>
            <a:off x="443345" y="1733204"/>
            <a:ext cx="11269607" cy="4740943"/>
            <a:chOff x="443345" y="1733204"/>
            <a:chExt cx="11269607" cy="4740943"/>
          </a:xfrm>
        </p:grpSpPr>
        <p:pic>
          <p:nvPicPr>
            <p:cNvPr id="8" name="Picture 7"/>
            <p:cNvPicPr>
              <a:picLocks noChangeAspect="1"/>
            </p:cNvPicPr>
            <p:nvPr/>
          </p:nvPicPr>
          <p:blipFill>
            <a:blip r:embed="rId3"/>
            <a:stretch>
              <a:fillRect/>
            </a:stretch>
          </p:blipFill>
          <p:spPr>
            <a:xfrm>
              <a:off x="443345" y="1733204"/>
              <a:ext cx="11269607" cy="4740943"/>
            </a:xfrm>
            <a:prstGeom prst="rect">
              <a:avLst/>
            </a:prstGeom>
          </p:spPr>
        </p:pic>
        <p:sp>
          <p:nvSpPr>
            <p:cNvPr id="17" name="Rectangle 16"/>
            <p:cNvSpPr/>
            <p:nvPr/>
          </p:nvSpPr>
          <p:spPr>
            <a:xfrm>
              <a:off x="695716" y="4781313"/>
              <a:ext cx="1122218" cy="325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Rectangle 17"/>
            <p:cNvSpPr/>
            <p:nvPr/>
          </p:nvSpPr>
          <p:spPr>
            <a:xfrm>
              <a:off x="2856210" y="3708537"/>
              <a:ext cx="1122218" cy="325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18"/>
            <p:cNvSpPr/>
            <p:nvPr/>
          </p:nvSpPr>
          <p:spPr>
            <a:xfrm>
              <a:off x="9475151" y="5671808"/>
              <a:ext cx="1122218" cy="325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TextBox 20"/>
          <p:cNvSpPr txBox="1"/>
          <p:nvPr/>
        </p:nvSpPr>
        <p:spPr>
          <a:xfrm>
            <a:off x="11007909" y="528379"/>
            <a:ext cx="904415" cy="338554"/>
          </a:xfrm>
          <a:prstGeom prst="rect">
            <a:avLst/>
          </a:prstGeom>
          <a:noFill/>
        </p:spPr>
        <p:txBody>
          <a:bodyPr wrap="none" rtlCol="0">
            <a:spAutoFit/>
          </a:bodyPr>
          <a:lstStyle/>
          <a:p>
            <a:r>
              <a:rPr lang="en-US" altLang="zh-TW" sz="1600" dirty="0">
                <a:solidFill>
                  <a:schemeClr val="bg1"/>
                </a:solidFill>
              </a:rPr>
              <a:t>IoT Hub</a:t>
            </a:r>
            <a:endParaRPr lang="zh-TW" altLang="en-US" sz="1600" dirty="0">
              <a:solidFill>
                <a:schemeClr val="bg1"/>
              </a:solidFill>
            </a:endParaRPr>
          </a:p>
        </p:txBody>
      </p:sp>
      <p:sp>
        <p:nvSpPr>
          <p:cNvPr id="22" name="TextBox 21"/>
          <p:cNvSpPr txBox="1"/>
          <p:nvPr/>
        </p:nvSpPr>
        <p:spPr>
          <a:xfrm>
            <a:off x="11233075" y="205213"/>
            <a:ext cx="412292" cy="338554"/>
          </a:xfrm>
          <a:prstGeom prst="rect">
            <a:avLst/>
          </a:prstGeom>
          <a:noFill/>
        </p:spPr>
        <p:txBody>
          <a:bodyPr wrap="none" rtlCol="0">
            <a:spAutoFit/>
          </a:bodyPr>
          <a:lstStyle/>
          <a:p>
            <a:r>
              <a:rPr lang="en-US" altLang="zh-TW" sz="1600" dirty="0">
                <a:solidFill>
                  <a:schemeClr val="bg1"/>
                </a:solidFill>
              </a:rPr>
              <a:t>B2</a:t>
            </a:r>
            <a:endParaRPr lang="zh-TW" altLang="en-US" sz="1600" dirty="0">
              <a:solidFill>
                <a:schemeClr val="bg1"/>
              </a:solidFill>
            </a:endParaRPr>
          </a:p>
        </p:txBody>
      </p:sp>
      <p:grpSp>
        <p:nvGrpSpPr>
          <p:cNvPr id="14" name="Group 13">
            <a:extLst>
              <a:ext uri="{FF2B5EF4-FFF2-40B4-BE49-F238E27FC236}">
                <a16:creationId xmlns:a16="http://schemas.microsoft.com/office/drawing/2014/main" id="{7561C93F-BFF0-4C3A-BE68-556AAEC25AA2}"/>
              </a:ext>
            </a:extLst>
          </p:cNvPr>
          <p:cNvGrpSpPr/>
          <p:nvPr/>
        </p:nvGrpSpPr>
        <p:grpSpPr>
          <a:xfrm>
            <a:off x="342036" y="187652"/>
            <a:ext cx="649048" cy="794022"/>
            <a:chOff x="5441894" y="983153"/>
            <a:chExt cx="323681" cy="424181"/>
          </a:xfrm>
        </p:grpSpPr>
        <p:sp>
          <p:nvSpPr>
            <p:cNvPr id="15" name="Oval 14">
              <a:extLst>
                <a:ext uri="{FF2B5EF4-FFF2-40B4-BE49-F238E27FC236}">
                  <a16:creationId xmlns:a16="http://schemas.microsoft.com/office/drawing/2014/main" id="{6F73BF47-47B7-41C8-AD54-9AE06215D82A}"/>
                </a:ext>
              </a:extLst>
            </p:cNvPr>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426B9FD4-DEEB-4E1C-9857-DA9DEF7A6EB1}"/>
                </a:ext>
              </a:extLst>
            </p:cNvPr>
            <p:cNvSpPr txBox="1"/>
            <p:nvPr/>
          </p:nvSpPr>
          <p:spPr>
            <a:xfrm>
              <a:off x="5444006" y="983153"/>
              <a:ext cx="303274" cy="424181"/>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3600" b="1" kern="0" dirty="0">
                  <a:solidFill>
                    <a:schemeClr val="bg1"/>
                  </a:solidFill>
                  <a:latin typeface="Segoe UI Light"/>
                </a:rPr>
                <a:t>2</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23" name="TextBox 22">
            <a:extLst>
              <a:ext uri="{FF2B5EF4-FFF2-40B4-BE49-F238E27FC236}">
                <a16:creationId xmlns:a16="http://schemas.microsoft.com/office/drawing/2014/main" id="{02A66403-B3F9-47C8-AB2A-E7667E71097C}"/>
              </a:ext>
            </a:extLst>
          </p:cNvPr>
          <p:cNvSpPr txBox="1"/>
          <p:nvPr/>
        </p:nvSpPr>
        <p:spPr>
          <a:xfrm>
            <a:off x="1093221" y="981672"/>
            <a:ext cx="6898254"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b="1" kern="0" dirty="0">
                <a:solidFill>
                  <a:srgbClr val="FF0000"/>
                </a:solidFill>
                <a:latin typeface="Segoe UI Light"/>
              </a:rPr>
              <a:t>* You have to create it, name could be “</a:t>
            </a:r>
            <a:r>
              <a:rPr lang="en-US" altLang="zh-TW" sz="2400" b="1" kern="0" dirty="0" err="1">
                <a:solidFill>
                  <a:srgbClr val="FF0000"/>
                </a:solidFill>
                <a:latin typeface="Segoe UI Light"/>
              </a:rPr>
              <a:t>cdstudio</a:t>
            </a:r>
            <a:r>
              <a:rPr lang="en-US" altLang="zh-TW" sz="2400" b="1" kern="0" dirty="0">
                <a:solidFill>
                  <a:srgbClr val="FF0000"/>
                </a:solidFill>
                <a:latin typeface="Segoe UI Light"/>
              </a:rPr>
              <a:t>”</a:t>
            </a:r>
          </a:p>
        </p:txBody>
      </p:sp>
    </p:spTree>
    <p:extLst>
      <p:ext uri="{BB962C8B-B14F-4D97-AF65-F5344CB8AC3E}">
        <p14:creationId xmlns:p14="http://schemas.microsoft.com/office/powerpoint/2010/main" val="13156336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51469" y="248581"/>
            <a:ext cx="8587831" cy="849421"/>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4000" kern="0" dirty="0">
                <a:solidFill>
                  <a:schemeClr val="tx1">
                    <a:lumMod val="50000"/>
                  </a:schemeClr>
                </a:solidFill>
                <a:latin typeface="Segoe UI Light"/>
              </a:rPr>
              <a:t>Storage Connection String </a:t>
            </a:r>
          </a:p>
        </p:txBody>
      </p:sp>
      <p:grpSp>
        <p:nvGrpSpPr>
          <p:cNvPr id="4" name="Group 3"/>
          <p:cNvGrpSpPr/>
          <p:nvPr/>
        </p:nvGrpSpPr>
        <p:grpSpPr>
          <a:xfrm>
            <a:off x="370410" y="205213"/>
            <a:ext cx="11541914" cy="5609294"/>
            <a:chOff x="370410" y="205213"/>
            <a:chExt cx="11541914" cy="5609294"/>
          </a:xfrm>
        </p:grpSpPr>
        <p:sp>
          <p:nvSpPr>
            <p:cNvPr id="21" name="TextBox 20"/>
            <p:cNvSpPr txBox="1"/>
            <p:nvPr/>
          </p:nvSpPr>
          <p:spPr>
            <a:xfrm>
              <a:off x="11007909" y="528379"/>
              <a:ext cx="904415" cy="338554"/>
            </a:xfrm>
            <a:prstGeom prst="rect">
              <a:avLst/>
            </a:prstGeom>
            <a:noFill/>
          </p:spPr>
          <p:txBody>
            <a:bodyPr wrap="none" rtlCol="0">
              <a:spAutoFit/>
            </a:bodyPr>
            <a:lstStyle/>
            <a:p>
              <a:r>
                <a:rPr lang="en-US" altLang="zh-TW" sz="1600" dirty="0">
                  <a:solidFill>
                    <a:schemeClr val="bg1"/>
                  </a:solidFill>
                </a:rPr>
                <a:t>IoT Hub</a:t>
              </a:r>
              <a:endParaRPr lang="zh-TW" altLang="en-US" sz="1600" dirty="0">
                <a:solidFill>
                  <a:schemeClr val="bg1"/>
                </a:solidFill>
              </a:endParaRPr>
            </a:p>
          </p:txBody>
        </p:sp>
        <p:sp>
          <p:nvSpPr>
            <p:cNvPr id="22" name="TextBox 21"/>
            <p:cNvSpPr txBox="1"/>
            <p:nvPr/>
          </p:nvSpPr>
          <p:spPr>
            <a:xfrm>
              <a:off x="11233075" y="205213"/>
              <a:ext cx="412292" cy="338554"/>
            </a:xfrm>
            <a:prstGeom prst="rect">
              <a:avLst/>
            </a:prstGeom>
            <a:noFill/>
          </p:spPr>
          <p:txBody>
            <a:bodyPr wrap="none" rtlCol="0">
              <a:spAutoFit/>
            </a:bodyPr>
            <a:lstStyle/>
            <a:p>
              <a:r>
                <a:rPr lang="en-US" altLang="zh-TW" sz="1600" dirty="0">
                  <a:solidFill>
                    <a:schemeClr val="bg1"/>
                  </a:solidFill>
                </a:rPr>
                <a:t>B2</a:t>
              </a:r>
              <a:endParaRPr lang="zh-TW" altLang="en-US" sz="1600" dirty="0">
                <a:solidFill>
                  <a:schemeClr val="bg1"/>
                </a:solidFill>
              </a:endParaRPr>
            </a:p>
          </p:txBody>
        </p:sp>
        <p:pic>
          <p:nvPicPr>
            <p:cNvPr id="3" name="Picture 2"/>
            <p:cNvPicPr>
              <a:picLocks noChangeAspect="1"/>
            </p:cNvPicPr>
            <p:nvPr/>
          </p:nvPicPr>
          <p:blipFill>
            <a:blip r:embed="rId3"/>
            <a:stretch>
              <a:fillRect/>
            </a:stretch>
          </p:blipFill>
          <p:spPr>
            <a:xfrm>
              <a:off x="370410" y="1763918"/>
              <a:ext cx="11253172" cy="4050589"/>
            </a:xfrm>
            <a:prstGeom prst="rect">
              <a:avLst/>
            </a:prstGeom>
          </p:spPr>
        </p:pic>
        <p:sp>
          <p:nvSpPr>
            <p:cNvPr id="13" name="Rectangle 12"/>
            <p:cNvSpPr/>
            <p:nvPr/>
          </p:nvSpPr>
          <p:spPr>
            <a:xfrm>
              <a:off x="579175" y="4342043"/>
              <a:ext cx="1122218" cy="325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13"/>
            <p:cNvSpPr/>
            <p:nvPr/>
          </p:nvSpPr>
          <p:spPr>
            <a:xfrm>
              <a:off x="11152094" y="3742970"/>
              <a:ext cx="308022" cy="325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Group 14">
            <a:extLst>
              <a:ext uri="{FF2B5EF4-FFF2-40B4-BE49-F238E27FC236}">
                <a16:creationId xmlns:a16="http://schemas.microsoft.com/office/drawing/2014/main" id="{2CCB6676-4EB1-42D2-AA05-576FE641F1B2}"/>
              </a:ext>
            </a:extLst>
          </p:cNvPr>
          <p:cNvGrpSpPr/>
          <p:nvPr/>
        </p:nvGrpSpPr>
        <p:grpSpPr>
          <a:xfrm>
            <a:off x="378432" y="291121"/>
            <a:ext cx="649048" cy="794022"/>
            <a:chOff x="5441894" y="983153"/>
            <a:chExt cx="323681" cy="424181"/>
          </a:xfrm>
        </p:grpSpPr>
        <p:sp>
          <p:nvSpPr>
            <p:cNvPr id="16" name="Oval 15">
              <a:extLst>
                <a:ext uri="{FF2B5EF4-FFF2-40B4-BE49-F238E27FC236}">
                  <a16:creationId xmlns:a16="http://schemas.microsoft.com/office/drawing/2014/main" id="{29741286-EA44-42A2-9F4B-C7351B99440C}"/>
                </a:ext>
              </a:extLst>
            </p:cNvPr>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94B5AA44-CE76-42EE-9ACA-E47619833B7B}"/>
                </a:ext>
              </a:extLst>
            </p:cNvPr>
            <p:cNvSpPr txBox="1"/>
            <p:nvPr/>
          </p:nvSpPr>
          <p:spPr>
            <a:xfrm>
              <a:off x="5444006" y="983153"/>
              <a:ext cx="303274" cy="424181"/>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3600" b="1" kern="0" dirty="0">
                  <a:solidFill>
                    <a:schemeClr val="bg1"/>
                  </a:solidFill>
                  <a:latin typeface="Segoe UI Light"/>
                </a:rPr>
                <a:t>3</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
        <p:nvSpPr>
          <p:cNvPr id="19" name="TextBox 18">
            <a:extLst>
              <a:ext uri="{FF2B5EF4-FFF2-40B4-BE49-F238E27FC236}">
                <a16:creationId xmlns:a16="http://schemas.microsoft.com/office/drawing/2014/main" id="{C0366B7A-C5CA-4EAD-903B-5FC9D3F41218}"/>
              </a:ext>
            </a:extLst>
          </p:cNvPr>
          <p:cNvSpPr txBox="1"/>
          <p:nvPr/>
        </p:nvSpPr>
        <p:spPr>
          <a:xfrm>
            <a:off x="1032189" y="892063"/>
            <a:ext cx="5731021" cy="627822"/>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2400" b="1" kern="0" dirty="0">
                <a:solidFill>
                  <a:srgbClr val="FF0000"/>
                </a:solidFill>
                <a:latin typeface="Segoe UI Light"/>
              </a:rPr>
              <a:t>* We need connection string, not key</a:t>
            </a:r>
          </a:p>
        </p:txBody>
      </p:sp>
    </p:spTree>
    <p:extLst>
      <p:ext uri="{BB962C8B-B14F-4D97-AF65-F5344CB8AC3E}">
        <p14:creationId xmlns:p14="http://schemas.microsoft.com/office/powerpoint/2010/main" val="38698910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7480" y="328345"/>
            <a:ext cx="8587831" cy="738621"/>
          </a:xfrm>
          <a:prstGeom prst="rect">
            <a:avLst/>
          </a:prstGeom>
          <a:noFill/>
        </p:spPr>
        <p:txBody>
          <a:bodyPr wrap="square" lIns="182854" tIns="146283" rIns="182854" bIns="146283" rtlCol="0">
            <a:spAutoFit/>
          </a:bodyPr>
          <a:lstStyle/>
          <a:p>
            <a:pPr defTabSz="932563">
              <a:lnSpc>
                <a:spcPct val="90000"/>
              </a:lnSpc>
              <a:spcAft>
                <a:spcPts val="600"/>
              </a:spcAft>
            </a:pPr>
            <a:r>
              <a:rPr lang="en-US" altLang="zh-TW" sz="3200" kern="0" dirty="0">
                <a:solidFill>
                  <a:schemeClr val="tx1">
                    <a:lumMod val="50000"/>
                  </a:schemeClr>
                </a:solidFill>
                <a:latin typeface="Segoe UI Light"/>
              </a:rPr>
              <a:t>Upload Storage Container </a:t>
            </a:r>
          </a:p>
        </p:txBody>
      </p:sp>
      <p:sp>
        <p:nvSpPr>
          <p:cNvPr id="12" name="TextBox 11"/>
          <p:cNvSpPr txBox="1"/>
          <p:nvPr/>
        </p:nvSpPr>
        <p:spPr>
          <a:xfrm>
            <a:off x="11007909" y="528379"/>
            <a:ext cx="904415" cy="338554"/>
          </a:xfrm>
          <a:prstGeom prst="rect">
            <a:avLst/>
          </a:prstGeom>
          <a:noFill/>
        </p:spPr>
        <p:txBody>
          <a:bodyPr wrap="none" rtlCol="0">
            <a:spAutoFit/>
          </a:bodyPr>
          <a:lstStyle/>
          <a:p>
            <a:r>
              <a:rPr lang="en-US" altLang="zh-TW" sz="1600" dirty="0">
                <a:solidFill>
                  <a:schemeClr val="bg1"/>
                </a:solidFill>
              </a:rPr>
              <a:t>IoT Hub</a:t>
            </a:r>
            <a:endParaRPr lang="zh-TW" altLang="en-US" sz="1600" dirty="0">
              <a:solidFill>
                <a:schemeClr val="bg1"/>
              </a:solidFill>
            </a:endParaRPr>
          </a:p>
        </p:txBody>
      </p:sp>
      <p:sp>
        <p:nvSpPr>
          <p:cNvPr id="15" name="TextBox 14"/>
          <p:cNvSpPr txBox="1"/>
          <p:nvPr/>
        </p:nvSpPr>
        <p:spPr>
          <a:xfrm>
            <a:off x="11233075" y="205213"/>
            <a:ext cx="412292" cy="338554"/>
          </a:xfrm>
          <a:prstGeom prst="rect">
            <a:avLst/>
          </a:prstGeom>
          <a:noFill/>
        </p:spPr>
        <p:txBody>
          <a:bodyPr wrap="none" rtlCol="0">
            <a:spAutoFit/>
          </a:bodyPr>
          <a:lstStyle/>
          <a:p>
            <a:r>
              <a:rPr lang="en-US" altLang="zh-TW" sz="1600" dirty="0">
                <a:solidFill>
                  <a:schemeClr val="bg1"/>
                </a:solidFill>
              </a:rPr>
              <a:t>B2</a:t>
            </a:r>
            <a:endParaRPr lang="zh-TW" altLang="en-US" sz="1600" dirty="0">
              <a:solidFill>
                <a:schemeClr val="bg1"/>
              </a:solidFill>
            </a:endParaRPr>
          </a:p>
        </p:txBody>
      </p:sp>
      <p:grpSp>
        <p:nvGrpSpPr>
          <p:cNvPr id="6" name="Group 5"/>
          <p:cNvGrpSpPr/>
          <p:nvPr/>
        </p:nvGrpSpPr>
        <p:grpSpPr>
          <a:xfrm>
            <a:off x="398100" y="1380354"/>
            <a:ext cx="5697900" cy="4808355"/>
            <a:chOff x="449495" y="1715274"/>
            <a:chExt cx="5697900" cy="4808355"/>
          </a:xfrm>
        </p:grpSpPr>
        <p:pic>
          <p:nvPicPr>
            <p:cNvPr id="5" name="Picture 4"/>
            <p:cNvPicPr>
              <a:picLocks noChangeAspect="1"/>
            </p:cNvPicPr>
            <p:nvPr/>
          </p:nvPicPr>
          <p:blipFill>
            <a:blip r:embed="rId3"/>
            <a:stretch>
              <a:fillRect/>
            </a:stretch>
          </p:blipFill>
          <p:spPr>
            <a:xfrm>
              <a:off x="449495" y="1715274"/>
              <a:ext cx="5697900" cy="4808355"/>
            </a:xfrm>
            <a:prstGeom prst="rect">
              <a:avLst/>
            </a:prstGeom>
          </p:spPr>
        </p:pic>
        <p:sp>
          <p:nvSpPr>
            <p:cNvPr id="16" name="Rectangle 15"/>
            <p:cNvSpPr/>
            <p:nvPr/>
          </p:nvSpPr>
          <p:spPr>
            <a:xfrm>
              <a:off x="688357" y="4560408"/>
              <a:ext cx="1122218" cy="325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16"/>
            <p:cNvSpPr/>
            <p:nvPr/>
          </p:nvSpPr>
          <p:spPr>
            <a:xfrm>
              <a:off x="2887921" y="2563285"/>
              <a:ext cx="2741780" cy="582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TextBox 17"/>
          <p:cNvSpPr txBox="1"/>
          <p:nvPr/>
        </p:nvSpPr>
        <p:spPr>
          <a:xfrm>
            <a:off x="6409160" y="1380354"/>
            <a:ext cx="4896711" cy="2388304"/>
          </a:xfrm>
          <a:prstGeom prst="rect">
            <a:avLst/>
          </a:prstGeom>
          <a:noFill/>
        </p:spPr>
        <p:txBody>
          <a:bodyPr wrap="square" lIns="182854" tIns="146283" rIns="182854" bIns="146283" rtlCol="0">
            <a:spAutoFit/>
          </a:bodyPr>
          <a:lstStyle/>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Click IoT Hub you had at step 1.</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You shall Pick Up CORRECT storage account, which you offered at step 3.</a:t>
            </a:r>
          </a:p>
          <a:p>
            <a:pPr marL="285750" indent="-285750" defTabSz="932563">
              <a:lnSpc>
                <a:spcPct val="90000"/>
              </a:lnSpc>
              <a:spcAft>
                <a:spcPts val="600"/>
              </a:spcAft>
              <a:buFont typeface="Arial" panose="020B0604020202020204" pitchFamily="34" charset="0"/>
              <a:buChar char="•"/>
            </a:pPr>
            <a:r>
              <a:rPr lang="en-US" altLang="zh-TW" sz="2000" kern="0" dirty="0">
                <a:solidFill>
                  <a:schemeClr val="tx1">
                    <a:lumMod val="50000"/>
                  </a:schemeClr>
                </a:solidFill>
                <a:latin typeface="Segoe UI Light"/>
              </a:rPr>
              <a:t>You shall create a container under this storage account which is going to store upload attached files. It is good to name it as ‘attachment’.</a:t>
            </a:r>
          </a:p>
        </p:txBody>
      </p:sp>
      <p:grpSp>
        <p:nvGrpSpPr>
          <p:cNvPr id="14" name="Group 13">
            <a:extLst>
              <a:ext uri="{FF2B5EF4-FFF2-40B4-BE49-F238E27FC236}">
                <a16:creationId xmlns:a16="http://schemas.microsoft.com/office/drawing/2014/main" id="{BFFA2C00-7284-4106-8EED-5D3E4ACBBEB5}"/>
              </a:ext>
            </a:extLst>
          </p:cNvPr>
          <p:cNvGrpSpPr/>
          <p:nvPr/>
        </p:nvGrpSpPr>
        <p:grpSpPr>
          <a:xfrm>
            <a:off x="378432" y="291121"/>
            <a:ext cx="649048" cy="794020"/>
            <a:chOff x="5441894" y="983153"/>
            <a:chExt cx="323681" cy="424180"/>
          </a:xfrm>
        </p:grpSpPr>
        <p:sp>
          <p:nvSpPr>
            <p:cNvPr id="19" name="Oval 18">
              <a:extLst>
                <a:ext uri="{FF2B5EF4-FFF2-40B4-BE49-F238E27FC236}">
                  <a16:creationId xmlns:a16="http://schemas.microsoft.com/office/drawing/2014/main" id="{E5D144B2-BD8B-4C7B-B200-663853F6035A}"/>
                </a:ext>
              </a:extLst>
            </p:cNvPr>
            <p:cNvSpPr/>
            <p:nvPr/>
          </p:nvSpPr>
          <p:spPr bwMode="auto">
            <a:xfrm>
              <a:off x="5441894" y="1027688"/>
              <a:ext cx="323681" cy="3317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1ACEA10E-022F-4395-B80A-9E5CA5DCAE95}"/>
                </a:ext>
              </a:extLst>
            </p:cNvPr>
            <p:cNvSpPr txBox="1"/>
            <p:nvPr/>
          </p:nvSpPr>
          <p:spPr>
            <a:xfrm>
              <a:off x="5442408" y="983153"/>
              <a:ext cx="306471" cy="424180"/>
            </a:xfrm>
            <a:prstGeom prst="rect">
              <a:avLst/>
            </a:prstGeom>
            <a:no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altLang="zh-TW" sz="3600" b="1" kern="0" dirty="0">
                  <a:solidFill>
                    <a:schemeClr val="bg1"/>
                  </a:solidFill>
                  <a:latin typeface="Segoe UI Light"/>
                </a:rPr>
                <a:t>4</a:t>
              </a:r>
              <a:endParaRPr kumimoji="0" lang="zh-TW" altLang="en-US" sz="2800" b="1" i="0" u="none" strike="noStrike" kern="0" cap="none" spc="0" normalizeH="0" baseline="0" noProof="0" dirty="0">
                <a:ln>
                  <a:noFill/>
                </a:ln>
                <a:solidFill>
                  <a:schemeClr val="bg1"/>
                </a:solidFill>
                <a:effectLst/>
                <a:uLnTx/>
                <a:uFillTx/>
                <a:latin typeface="Segoe UI Light"/>
              </a:endParaRPr>
            </a:p>
          </p:txBody>
        </p:sp>
      </p:grpSp>
    </p:spTree>
    <p:extLst>
      <p:ext uri="{BB962C8B-B14F-4D97-AF65-F5344CB8AC3E}">
        <p14:creationId xmlns:p14="http://schemas.microsoft.com/office/powerpoint/2010/main" val="14523101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F4063-EEC3-4230-A10E-D4B8BC592317}"/>
              </a:ext>
            </a:extLst>
          </p:cNvPr>
          <p:cNvSpPr>
            <a:spLocks noGrp="1"/>
          </p:cNvSpPr>
          <p:nvPr>
            <p:ph type="title"/>
          </p:nvPr>
        </p:nvSpPr>
        <p:spPr/>
        <p:txBody>
          <a:bodyPr/>
          <a:lstStyle/>
          <a:p>
            <a:r>
              <a:rPr lang="en-US" dirty="0"/>
              <a:t>Pushing Telemetry from your Device</a:t>
            </a:r>
          </a:p>
        </p:txBody>
      </p:sp>
      <p:sp>
        <p:nvSpPr>
          <p:cNvPr id="11" name="Content Placeholder 4">
            <a:extLst>
              <a:ext uri="{FF2B5EF4-FFF2-40B4-BE49-F238E27FC236}">
                <a16:creationId xmlns:a16="http://schemas.microsoft.com/office/drawing/2014/main" id="{F92F5FB0-1125-4025-8D98-649B6F1EC7F1}"/>
              </a:ext>
            </a:extLst>
          </p:cNvPr>
          <p:cNvSpPr txBox="1">
            <a:spLocks/>
          </p:cNvSpPr>
          <p:nvPr/>
        </p:nvSpPr>
        <p:spPr>
          <a:xfrm>
            <a:off x="1047750" y="1336089"/>
            <a:ext cx="10001250" cy="109278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ltLang="zh-TW" sz="3200" b="1" dirty="0" err="1"/>
              <a:t>App.config</a:t>
            </a:r>
            <a:r>
              <a:rPr lang="en-US" altLang="zh-TW" sz="3200" b="1" dirty="0"/>
              <a:t> of </a:t>
            </a:r>
            <a:r>
              <a:rPr lang="en-US" altLang="zh-TW" sz="3200" b="1" dirty="0" err="1"/>
              <a:t>MachineEmulator</a:t>
            </a:r>
            <a:endParaRPr lang="en-US" altLang="zh-TW" sz="3200" b="1" dirty="0"/>
          </a:p>
          <a:p>
            <a:pPr marL="407996" lvl="1" indent="-171450"/>
            <a:r>
              <a:rPr lang="en-US" altLang="zh-TW" sz="2800" dirty="0" err="1"/>
              <a:t>API.Uri</a:t>
            </a:r>
            <a:r>
              <a:rPr lang="en-US" altLang="zh-TW" sz="2800" dirty="0"/>
              <a:t> shall point to your API Service</a:t>
            </a:r>
            <a:endParaRPr lang="zh-TW" altLang="en-US" sz="832" dirty="0"/>
          </a:p>
        </p:txBody>
      </p:sp>
      <p:pic>
        <p:nvPicPr>
          <p:cNvPr id="4" name="Picture 3">
            <a:extLst>
              <a:ext uri="{FF2B5EF4-FFF2-40B4-BE49-F238E27FC236}">
                <a16:creationId xmlns:a16="http://schemas.microsoft.com/office/drawing/2014/main" id="{997C697F-B186-424C-A02D-AC2EEBC04EF6}"/>
              </a:ext>
            </a:extLst>
          </p:cNvPr>
          <p:cNvPicPr>
            <a:picLocks noChangeAspect="1"/>
          </p:cNvPicPr>
          <p:nvPr/>
        </p:nvPicPr>
        <p:blipFill>
          <a:blip r:embed="rId3"/>
          <a:stretch>
            <a:fillRect/>
          </a:stretch>
        </p:blipFill>
        <p:spPr>
          <a:xfrm>
            <a:off x="1343025" y="2690812"/>
            <a:ext cx="9203804" cy="2831099"/>
          </a:xfrm>
          <a:prstGeom prst="rect">
            <a:avLst/>
          </a:prstGeom>
        </p:spPr>
      </p:pic>
    </p:spTree>
    <p:extLst>
      <p:ext uri="{BB962C8B-B14F-4D97-AF65-F5344CB8AC3E}">
        <p14:creationId xmlns:p14="http://schemas.microsoft.com/office/powerpoint/2010/main" val="147839052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a:t>End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rPr>
              <a:t>Microsoft Confidential</a:t>
            </a:r>
            <a:endParaRPr kumimoji="0" lang="en-US" sz="882" b="0" i="0" u="none" strike="noStrike" kern="1200" cap="none" spc="0" normalizeH="0" baseline="0" noProof="0" dirty="0">
              <a:ln>
                <a:noFill/>
              </a:ln>
              <a:gradFill>
                <a:gsLst>
                  <a:gs pos="2239">
                    <a:srgbClr val="FFFFFF"/>
                  </a:gs>
                  <a:gs pos="1194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3198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6"/>
            <a:ext cx="11554103" cy="2745721"/>
          </a:xfrm>
        </p:spPr>
        <p:txBody>
          <a:bodyPr/>
          <a:lstStyle/>
          <a:p>
            <a:r>
              <a:rPr lang="en-US" altLang="zh-TW" sz="5400" dirty="0"/>
              <a:t>Deploy Azure Services</a:t>
            </a:r>
            <a:br>
              <a:rPr lang="en-US" altLang="zh-TW" sz="5400" dirty="0"/>
            </a:br>
            <a:br>
              <a:rPr lang="en-US" altLang="zh-TW" sz="5400" dirty="0"/>
            </a:br>
            <a:r>
              <a:rPr lang="en-US" altLang="zh-TW" sz="5400" dirty="0"/>
              <a:t>					</a:t>
            </a:r>
            <a:r>
              <a:rPr lang="en-US" altLang="zh-TW" sz="4400" dirty="0"/>
              <a:t>by PowerShell</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783" y="1678419"/>
            <a:ext cx="3078411" cy="4349030"/>
          </a:xfrm>
          <a:prstGeom prst="rect">
            <a:avLst/>
          </a:prstGeom>
        </p:spPr>
      </p:pic>
    </p:spTree>
    <p:extLst>
      <p:ext uri="{BB962C8B-B14F-4D97-AF65-F5344CB8AC3E}">
        <p14:creationId xmlns:p14="http://schemas.microsoft.com/office/powerpoint/2010/main" val="42275965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TW" dirty="0"/>
              <a:t>Deploy Azure Services</a:t>
            </a:r>
            <a:endParaRPr lang="zh-TW" altLang="en-US" dirty="0"/>
          </a:p>
        </p:txBody>
      </p:sp>
      <p:sp>
        <p:nvSpPr>
          <p:cNvPr id="346" name="Content Placeholder 2"/>
          <p:cNvSpPr txBox="1">
            <a:spLocks/>
          </p:cNvSpPr>
          <p:nvPr/>
        </p:nvSpPr>
        <p:spPr>
          <a:xfrm>
            <a:off x="839360" y="1381319"/>
            <a:ext cx="10515600" cy="5171597"/>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Wingdings" panose="05000000000000000000" pitchFamily="2" charset="2"/>
              <a:buAutoNum type="arabicPeriod"/>
            </a:pPr>
            <a:r>
              <a:rPr lang="en-US" altLang="zh-TW" sz="2800" dirty="0"/>
              <a:t>Install up to date PowerShell (01.IntallAzureRMPowerShell)</a:t>
            </a:r>
          </a:p>
          <a:p>
            <a:pPr marL="514350" indent="-514350">
              <a:buFont typeface="Wingdings" panose="05000000000000000000" pitchFamily="2" charset="2"/>
              <a:buAutoNum type="arabicPeriod"/>
            </a:pPr>
            <a:r>
              <a:rPr lang="en-US" altLang="zh-TW" sz="2800" dirty="0"/>
              <a:t>Modify 02.Deploy.ps1</a:t>
            </a:r>
          </a:p>
          <a:p>
            <a:pPr marL="514350" indent="-514350">
              <a:buFont typeface="Wingdings" panose="05000000000000000000" pitchFamily="2" charset="2"/>
              <a:buAutoNum type="arabicPeriod"/>
            </a:pPr>
            <a:r>
              <a:rPr lang="en-US" altLang="zh-TW" sz="2800" dirty="0"/>
              <a:t>Run 02.Deploy.ps1</a:t>
            </a:r>
          </a:p>
          <a:p>
            <a:pPr marL="0" indent="0">
              <a:buNone/>
            </a:pPr>
            <a:endParaRPr lang="en-US" altLang="zh-TW" sz="2800" dirty="0"/>
          </a:p>
          <a:p>
            <a:pPr marL="514350" indent="-514350">
              <a:buFont typeface="Wingdings" panose="05000000000000000000" pitchFamily="2" charset="2"/>
              <a:buAutoNum type="arabicPeriod"/>
            </a:pPr>
            <a:endParaRPr lang="en-US" altLang="zh-TW" sz="2800" dirty="0"/>
          </a:p>
          <a:p>
            <a:endParaRPr lang="zh-TW" altLang="en-US" sz="2800" dirty="0"/>
          </a:p>
        </p:txBody>
      </p:sp>
      <p:pic>
        <p:nvPicPr>
          <p:cNvPr id="348" name="Picture 3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7324" y="0"/>
            <a:ext cx="772824" cy="1091808"/>
          </a:xfrm>
          <a:prstGeom prst="rect">
            <a:avLst/>
          </a:prstGeom>
        </p:spPr>
      </p:pic>
      <p:sp>
        <p:nvSpPr>
          <p:cNvPr id="2" name="TextBox 1"/>
          <p:cNvSpPr txBox="1"/>
          <p:nvPr/>
        </p:nvSpPr>
        <p:spPr>
          <a:xfrm>
            <a:off x="6729904" y="3026484"/>
            <a:ext cx="5003832" cy="3468642"/>
          </a:xfrm>
          <a:prstGeom prst="rect">
            <a:avLst/>
          </a:prstGeom>
          <a:solidFill>
            <a:schemeClr val="bg2">
              <a:lumMod val="50000"/>
            </a:schemeClr>
          </a:solidFill>
          <a:ln>
            <a:solidFill>
              <a:schemeClr val="accent1"/>
            </a:solidFill>
          </a:ln>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altLang="zh-TW" sz="1400" dirty="0">
                <a:solidFill>
                  <a:schemeClr val="bg1"/>
                </a:solidFill>
              </a:rPr>
              <a:t>Azure SQL</a:t>
            </a:r>
          </a:p>
          <a:p>
            <a:pPr marL="285750" indent="-285750">
              <a:lnSpc>
                <a:spcPct val="90000"/>
              </a:lnSpc>
              <a:spcAft>
                <a:spcPts val="600"/>
              </a:spcAft>
              <a:buFont typeface="Arial" panose="020B0604020202020204" pitchFamily="34" charset="0"/>
              <a:buChar char="•"/>
            </a:pPr>
            <a:r>
              <a:rPr lang="en-US" altLang="zh-TW" sz="1400" dirty="0">
                <a:solidFill>
                  <a:schemeClr val="bg1"/>
                </a:solidFill>
              </a:rPr>
              <a:t>Azure </a:t>
            </a:r>
            <a:r>
              <a:rPr lang="en-US" altLang="zh-TW" sz="1400" dirty="0" err="1">
                <a:solidFill>
                  <a:schemeClr val="bg1"/>
                </a:solidFill>
              </a:rPr>
              <a:t>Redis</a:t>
            </a:r>
            <a:r>
              <a:rPr lang="en-US" altLang="zh-TW" sz="1400" dirty="0">
                <a:solidFill>
                  <a:schemeClr val="bg1"/>
                </a:solidFill>
              </a:rPr>
              <a:t> Cache</a:t>
            </a:r>
          </a:p>
          <a:p>
            <a:pPr marL="285750" indent="-285750">
              <a:lnSpc>
                <a:spcPct val="90000"/>
              </a:lnSpc>
              <a:spcAft>
                <a:spcPts val="600"/>
              </a:spcAft>
              <a:buFont typeface="Arial" panose="020B0604020202020204" pitchFamily="34" charset="0"/>
              <a:buChar char="•"/>
            </a:pPr>
            <a:r>
              <a:rPr lang="en-US" altLang="zh-TW" sz="1400" dirty="0">
                <a:solidFill>
                  <a:schemeClr val="bg1"/>
                </a:solidFill>
              </a:rPr>
              <a:t>Web App Service / API Service01	(HK)</a:t>
            </a:r>
          </a:p>
          <a:p>
            <a:pPr marL="285750" indent="-285750">
              <a:lnSpc>
                <a:spcPct val="90000"/>
              </a:lnSpc>
              <a:spcAft>
                <a:spcPts val="600"/>
              </a:spcAft>
              <a:buFont typeface="Arial" panose="020B0604020202020204" pitchFamily="34" charset="0"/>
              <a:buChar char="•"/>
            </a:pPr>
            <a:r>
              <a:rPr lang="en-US" altLang="zh-TW" sz="1400" dirty="0">
                <a:solidFill>
                  <a:schemeClr val="bg1"/>
                </a:solidFill>
              </a:rPr>
              <a:t>Web App Service / API Service02	(SG)</a:t>
            </a:r>
          </a:p>
          <a:p>
            <a:pPr marL="285750" indent="-285750">
              <a:lnSpc>
                <a:spcPct val="90000"/>
              </a:lnSpc>
              <a:spcAft>
                <a:spcPts val="600"/>
              </a:spcAft>
              <a:buFont typeface="Arial" panose="020B0604020202020204" pitchFamily="34" charset="0"/>
              <a:buChar char="•"/>
            </a:pPr>
            <a:r>
              <a:rPr lang="en-US" altLang="zh-TW" sz="1400" dirty="0">
                <a:solidFill>
                  <a:schemeClr val="bg1"/>
                </a:solidFill>
              </a:rPr>
              <a:t>Traffic Manager</a:t>
            </a:r>
          </a:p>
          <a:p>
            <a:pPr marL="285750" indent="-285750">
              <a:lnSpc>
                <a:spcPct val="90000"/>
              </a:lnSpc>
              <a:spcAft>
                <a:spcPts val="600"/>
              </a:spcAft>
              <a:buFont typeface="Arial" panose="020B0604020202020204" pitchFamily="34" charset="0"/>
              <a:buChar char="•"/>
            </a:pPr>
            <a:r>
              <a:rPr lang="en-US" altLang="zh-TW" sz="1400" dirty="0">
                <a:solidFill>
                  <a:schemeClr val="bg1"/>
                </a:solidFill>
              </a:rPr>
              <a:t>Web App Service / Admin		(HK)</a:t>
            </a:r>
          </a:p>
          <a:p>
            <a:pPr marL="285750" indent="-285750">
              <a:lnSpc>
                <a:spcPct val="90000"/>
              </a:lnSpc>
              <a:spcAft>
                <a:spcPts val="600"/>
              </a:spcAft>
              <a:buFont typeface="Arial" panose="020B0604020202020204" pitchFamily="34" charset="0"/>
              <a:buChar char="•"/>
            </a:pPr>
            <a:r>
              <a:rPr lang="en-US" altLang="zh-TW" sz="1400" dirty="0">
                <a:solidFill>
                  <a:schemeClr val="bg1"/>
                </a:solidFill>
              </a:rPr>
              <a:t>Web App Service / </a:t>
            </a:r>
            <a:r>
              <a:rPr lang="en-US" altLang="zh-TW" sz="1400" dirty="0" err="1">
                <a:solidFill>
                  <a:schemeClr val="bg1"/>
                </a:solidFill>
              </a:rPr>
              <a:t>SuperAdmin</a:t>
            </a:r>
            <a:r>
              <a:rPr lang="en-US" altLang="zh-TW" sz="1400" dirty="0">
                <a:solidFill>
                  <a:schemeClr val="bg1"/>
                </a:solidFill>
              </a:rPr>
              <a:t>	(SG)</a:t>
            </a:r>
          </a:p>
          <a:p>
            <a:pPr marL="285750" indent="-285750">
              <a:lnSpc>
                <a:spcPct val="90000"/>
              </a:lnSpc>
              <a:spcAft>
                <a:spcPts val="600"/>
              </a:spcAft>
              <a:buFont typeface="Arial" panose="020B0604020202020204" pitchFamily="34" charset="0"/>
              <a:buChar char="•"/>
            </a:pPr>
            <a:r>
              <a:rPr lang="en-US" altLang="zh-TW" sz="1400" dirty="0">
                <a:solidFill>
                  <a:schemeClr val="bg1"/>
                </a:solidFill>
              </a:rPr>
              <a:t>Azure Storage</a:t>
            </a:r>
          </a:p>
          <a:p>
            <a:pPr marL="285750" indent="-285750">
              <a:lnSpc>
                <a:spcPct val="90000"/>
              </a:lnSpc>
              <a:spcAft>
                <a:spcPts val="600"/>
              </a:spcAft>
              <a:buFont typeface="Arial" panose="020B0604020202020204" pitchFamily="34" charset="0"/>
              <a:buChar char="•"/>
            </a:pPr>
            <a:r>
              <a:rPr lang="en-US" altLang="zh-TW" sz="1400" dirty="0">
                <a:solidFill>
                  <a:schemeClr val="bg1"/>
                </a:solidFill>
              </a:rPr>
              <a:t>Azure Service Bus</a:t>
            </a:r>
          </a:p>
          <a:p>
            <a:pPr marL="285750" indent="-285750">
              <a:lnSpc>
                <a:spcPct val="90000"/>
              </a:lnSpc>
              <a:spcAft>
                <a:spcPts val="600"/>
              </a:spcAft>
              <a:buFont typeface="Arial" panose="020B0604020202020204" pitchFamily="34" charset="0"/>
              <a:buChar char="•"/>
            </a:pPr>
            <a:r>
              <a:rPr lang="en-US" altLang="zh-TW" sz="1400" dirty="0">
                <a:solidFill>
                  <a:schemeClr val="bg1"/>
                </a:solidFill>
              </a:rPr>
              <a:t>Document DB</a:t>
            </a:r>
          </a:p>
          <a:p>
            <a:pPr marL="285750" indent="-285750">
              <a:lnSpc>
                <a:spcPct val="90000"/>
              </a:lnSpc>
              <a:spcAft>
                <a:spcPts val="600"/>
              </a:spcAft>
              <a:buFont typeface="Arial" panose="020B0604020202020204" pitchFamily="34" charset="0"/>
              <a:buChar char="•"/>
            </a:pPr>
            <a:r>
              <a:rPr lang="en-US" altLang="zh-TW" sz="1400" dirty="0" err="1">
                <a:solidFill>
                  <a:schemeClr val="bg1"/>
                </a:solidFill>
              </a:rPr>
              <a:t>KeyVault</a:t>
            </a:r>
            <a:endParaRPr lang="en-US" altLang="zh-TW" sz="1400" dirty="0">
              <a:solidFill>
                <a:schemeClr val="bg1"/>
              </a:solidFill>
            </a:endParaRPr>
          </a:p>
          <a:p>
            <a:pPr marL="285750" indent="-285750">
              <a:lnSpc>
                <a:spcPct val="90000"/>
              </a:lnSpc>
              <a:spcAft>
                <a:spcPts val="600"/>
              </a:spcAft>
              <a:buFont typeface="Arial" panose="020B0604020202020204" pitchFamily="34" charset="0"/>
              <a:buChar char="•"/>
            </a:pPr>
            <a:r>
              <a:rPr lang="en-US" altLang="zh-TW" sz="1400" dirty="0">
                <a:solidFill>
                  <a:schemeClr val="bg1"/>
                </a:solidFill>
              </a:rPr>
              <a:t>Service Fabric</a:t>
            </a:r>
            <a:endParaRPr lang="zh-TW" altLang="en-US" sz="1400" dirty="0" err="1">
              <a:solidFill>
                <a:schemeClr val="bg1"/>
              </a:solidFill>
            </a:endParaRPr>
          </a:p>
        </p:txBody>
      </p:sp>
    </p:spTree>
    <p:extLst>
      <p:ext uri="{BB962C8B-B14F-4D97-AF65-F5344CB8AC3E}">
        <p14:creationId xmlns:p14="http://schemas.microsoft.com/office/powerpoint/2010/main" val="515992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2C9026D-EDD4-4E79-A5B0-0C9236AC093B}"/>
              </a:ext>
            </a:extLst>
          </p:cNvPr>
          <p:cNvPicPr>
            <a:picLocks noChangeAspect="1"/>
          </p:cNvPicPr>
          <p:nvPr/>
        </p:nvPicPr>
        <p:blipFill>
          <a:blip r:embed="rId3"/>
          <a:stretch>
            <a:fillRect/>
          </a:stretch>
        </p:blipFill>
        <p:spPr>
          <a:xfrm>
            <a:off x="611565" y="3375669"/>
            <a:ext cx="6934200" cy="2028825"/>
          </a:xfrm>
          <a:prstGeom prst="rect">
            <a:avLst/>
          </a:prstGeom>
          <a:ln>
            <a:solidFill>
              <a:schemeClr val="accent1"/>
            </a:solidFill>
          </a:ln>
        </p:spPr>
      </p:pic>
      <p:sp>
        <p:nvSpPr>
          <p:cNvPr id="10" name="Title 9"/>
          <p:cNvSpPr>
            <a:spLocks noGrp="1"/>
          </p:cNvSpPr>
          <p:nvPr>
            <p:ph type="title"/>
          </p:nvPr>
        </p:nvSpPr>
        <p:spPr/>
        <p:txBody>
          <a:bodyPr/>
          <a:lstStyle/>
          <a:p>
            <a:r>
              <a:rPr lang="en-US" altLang="zh-TW" dirty="0"/>
              <a:t>2. Modify 02.Deploy.ps1</a:t>
            </a:r>
            <a:endParaRPr lang="zh-TW" altLang="en-US" dirty="0"/>
          </a:p>
        </p:txBody>
      </p:sp>
      <p:pic>
        <p:nvPicPr>
          <p:cNvPr id="348" name="Picture 3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7324" y="0"/>
            <a:ext cx="772824" cy="1091808"/>
          </a:xfrm>
          <a:prstGeom prst="rect">
            <a:avLst/>
          </a:prstGeom>
        </p:spPr>
      </p:pic>
      <p:pic>
        <p:nvPicPr>
          <p:cNvPr id="3" name="Picture 2">
            <a:extLst>
              <a:ext uri="{FF2B5EF4-FFF2-40B4-BE49-F238E27FC236}">
                <a16:creationId xmlns:a16="http://schemas.microsoft.com/office/drawing/2014/main" id="{B62C5F5B-FE70-4411-9677-FD62F1E76884}"/>
              </a:ext>
            </a:extLst>
          </p:cNvPr>
          <p:cNvPicPr>
            <a:picLocks noChangeAspect="1"/>
          </p:cNvPicPr>
          <p:nvPr/>
        </p:nvPicPr>
        <p:blipFill>
          <a:blip r:embed="rId5"/>
          <a:stretch>
            <a:fillRect/>
          </a:stretch>
        </p:blipFill>
        <p:spPr>
          <a:xfrm>
            <a:off x="611564" y="2053639"/>
            <a:ext cx="6934200" cy="1085850"/>
          </a:xfrm>
          <a:prstGeom prst="rect">
            <a:avLst/>
          </a:prstGeom>
          <a:ln>
            <a:solidFill>
              <a:schemeClr val="accent1"/>
            </a:solidFill>
          </a:ln>
        </p:spPr>
      </p:pic>
      <p:cxnSp>
        <p:nvCxnSpPr>
          <p:cNvPr id="6" name="Straight Arrow Connector 5">
            <a:extLst>
              <a:ext uri="{FF2B5EF4-FFF2-40B4-BE49-F238E27FC236}">
                <a16:creationId xmlns:a16="http://schemas.microsoft.com/office/drawing/2014/main" id="{B8BB064B-99DD-43F4-BA2B-643E0181DE0E}"/>
              </a:ext>
            </a:extLst>
          </p:cNvPr>
          <p:cNvCxnSpPr/>
          <p:nvPr/>
        </p:nvCxnSpPr>
        <p:spPr>
          <a:xfrm>
            <a:off x="3449469" y="2387524"/>
            <a:ext cx="4741682" cy="0"/>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E28D3E-4F8E-4F0D-9707-1463921098BC}"/>
              </a:ext>
            </a:extLst>
          </p:cNvPr>
          <p:cNvCxnSpPr>
            <a:cxnSpLocks/>
          </p:cNvCxnSpPr>
          <p:nvPr/>
        </p:nvCxnSpPr>
        <p:spPr>
          <a:xfrm>
            <a:off x="3899819" y="2930342"/>
            <a:ext cx="4112965" cy="0"/>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494BDE-409E-4BAB-9536-6465A7D12636}"/>
              </a:ext>
            </a:extLst>
          </p:cNvPr>
          <p:cNvCxnSpPr>
            <a:cxnSpLocks/>
          </p:cNvCxnSpPr>
          <p:nvPr/>
        </p:nvCxnSpPr>
        <p:spPr>
          <a:xfrm flipV="1">
            <a:off x="2804082" y="4638695"/>
            <a:ext cx="4741682" cy="1"/>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9D2A4EE-D60D-4A31-9EB1-9748C9BCC817}"/>
              </a:ext>
            </a:extLst>
          </p:cNvPr>
          <p:cNvCxnSpPr>
            <a:cxnSpLocks/>
          </p:cNvCxnSpPr>
          <p:nvPr/>
        </p:nvCxnSpPr>
        <p:spPr>
          <a:xfrm>
            <a:off x="2901600" y="5017339"/>
            <a:ext cx="4644164" cy="0"/>
          </a:xfrm>
          <a:prstGeom prst="straightConnector1">
            <a:avLst/>
          </a:prstGeom>
          <a:ln>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63BF820-8461-430D-A2B3-6D69EA0142F0}"/>
              </a:ext>
            </a:extLst>
          </p:cNvPr>
          <p:cNvSpPr txBox="1"/>
          <p:nvPr/>
        </p:nvSpPr>
        <p:spPr>
          <a:xfrm>
            <a:off x="8191151" y="2141868"/>
            <a:ext cx="3955442"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Replace with your Azure Subscription Id</a:t>
            </a:r>
          </a:p>
        </p:txBody>
      </p:sp>
      <p:sp>
        <p:nvSpPr>
          <p:cNvPr id="18" name="TextBox 17">
            <a:extLst>
              <a:ext uri="{FF2B5EF4-FFF2-40B4-BE49-F238E27FC236}">
                <a16:creationId xmlns:a16="http://schemas.microsoft.com/office/drawing/2014/main" id="{A4A476D5-38EA-4BE2-AADF-6D042488561E}"/>
              </a:ext>
            </a:extLst>
          </p:cNvPr>
          <p:cNvSpPr txBox="1"/>
          <p:nvPr/>
        </p:nvSpPr>
        <p:spPr>
          <a:xfrm>
            <a:off x="7969638" y="2694162"/>
            <a:ext cx="4443396"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Replace All ‘</a:t>
            </a:r>
            <a:r>
              <a:rPr lang="en-US" sz="1600" dirty="0" err="1">
                <a:gradFill>
                  <a:gsLst>
                    <a:gs pos="2917">
                      <a:schemeClr val="tx1"/>
                    </a:gs>
                    <a:gs pos="30000">
                      <a:schemeClr val="tx1"/>
                    </a:gs>
                  </a:gsLst>
                  <a:lin ang="5400000" scaled="0"/>
                </a:gradFill>
              </a:rPr>
              <a:t>cdstudio</a:t>
            </a:r>
            <a:r>
              <a:rPr lang="en-US" sz="1600" dirty="0">
                <a:gradFill>
                  <a:gsLst>
                    <a:gs pos="2917">
                      <a:schemeClr val="tx1"/>
                    </a:gs>
                    <a:gs pos="30000">
                      <a:schemeClr val="tx1"/>
                    </a:gs>
                  </a:gsLst>
                  <a:lin ang="5400000" scaled="0"/>
                </a:gradFill>
              </a:rPr>
              <a:t>’ with your unique name.</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Low case character</a:t>
            </a:r>
          </a:p>
          <a:p>
            <a:pPr marL="285750" indent="-285750">
              <a:lnSpc>
                <a:spcPct val="90000"/>
              </a:lnSpc>
              <a:spcAft>
                <a:spcPts val="600"/>
              </a:spcAft>
              <a:buFontTx/>
              <a:buChar char="-"/>
            </a:pPr>
            <a:r>
              <a:rPr lang="en-US" sz="1600" dirty="0">
                <a:gradFill>
                  <a:gsLst>
                    <a:gs pos="2917">
                      <a:schemeClr val="tx1"/>
                    </a:gs>
                    <a:gs pos="30000">
                      <a:schemeClr val="tx1"/>
                    </a:gs>
                  </a:gsLst>
                  <a:lin ang="5400000" scaled="0"/>
                </a:gradFill>
              </a:rPr>
              <a:t>Only ‘a’ ~ ‘z’</a:t>
            </a:r>
          </a:p>
        </p:txBody>
      </p:sp>
      <p:sp>
        <p:nvSpPr>
          <p:cNvPr id="19" name="TextBox 18">
            <a:extLst>
              <a:ext uri="{FF2B5EF4-FFF2-40B4-BE49-F238E27FC236}">
                <a16:creationId xmlns:a16="http://schemas.microsoft.com/office/drawing/2014/main" id="{E39D0D0B-C526-48C6-AB4A-63CA3B0CB792}"/>
              </a:ext>
            </a:extLst>
          </p:cNvPr>
          <p:cNvSpPr txBox="1"/>
          <p:nvPr/>
        </p:nvSpPr>
        <p:spPr>
          <a:xfrm>
            <a:off x="7545764" y="4351130"/>
            <a:ext cx="2412455"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Replace Certificate PW</a:t>
            </a:r>
          </a:p>
        </p:txBody>
      </p:sp>
      <p:sp>
        <p:nvSpPr>
          <p:cNvPr id="22" name="TextBox 21">
            <a:extLst>
              <a:ext uri="{FF2B5EF4-FFF2-40B4-BE49-F238E27FC236}">
                <a16:creationId xmlns:a16="http://schemas.microsoft.com/office/drawing/2014/main" id="{F948884C-DE3C-4EF3-A8B5-858B75E3C968}"/>
              </a:ext>
            </a:extLst>
          </p:cNvPr>
          <p:cNvSpPr txBox="1"/>
          <p:nvPr/>
        </p:nvSpPr>
        <p:spPr>
          <a:xfrm>
            <a:off x="7545764" y="4748160"/>
            <a:ext cx="4379316"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Certificate will be saved here, make sure folder exist.</a:t>
            </a:r>
          </a:p>
        </p:txBody>
      </p:sp>
    </p:spTree>
    <p:extLst>
      <p:ext uri="{BB962C8B-B14F-4D97-AF65-F5344CB8AC3E}">
        <p14:creationId xmlns:p14="http://schemas.microsoft.com/office/powerpoint/2010/main" val="100226243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TW" dirty="0"/>
              <a:t>4. Run 02.Deploy.ps1</a:t>
            </a:r>
            <a:endParaRPr lang="zh-TW" altLang="en-US" dirty="0"/>
          </a:p>
        </p:txBody>
      </p:sp>
      <p:pic>
        <p:nvPicPr>
          <p:cNvPr id="348" name="Picture 3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7324" y="0"/>
            <a:ext cx="772824" cy="1091808"/>
          </a:xfrm>
          <a:prstGeom prst="rect">
            <a:avLst/>
          </a:prstGeom>
        </p:spPr>
      </p:pic>
      <p:pic>
        <p:nvPicPr>
          <p:cNvPr id="3" name="Picture 2"/>
          <p:cNvPicPr>
            <a:picLocks noChangeAspect="1"/>
          </p:cNvPicPr>
          <p:nvPr/>
        </p:nvPicPr>
        <p:blipFill>
          <a:blip r:embed="rId4"/>
          <a:stretch>
            <a:fillRect/>
          </a:stretch>
        </p:blipFill>
        <p:spPr>
          <a:xfrm>
            <a:off x="357654" y="2050936"/>
            <a:ext cx="7852575" cy="3432645"/>
          </a:xfrm>
          <a:prstGeom prst="rect">
            <a:avLst/>
          </a:prstGeom>
          <a:ln>
            <a:solidFill>
              <a:schemeClr val="accent1"/>
            </a:solidFill>
          </a:ln>
        </p:spPr>
      </p:pic>
      <p:grpSp>
        <p:nvGrpSpPr>
          <p:cNvPr id="6" name="Group 5"/>
          <p:cNvGrpSpPr/>
          <p:nvPr/>
        </p:nvGrpSpPr>
        <p:grpSpPr>
          <a:xfrm>
            <a:off x="4617645" y="3003366"/>
            <a:ext cx="7654543" cy="3621821"/>
            <a:chOff x="4617645" y="3003366"/>
            <a:chExt cx="7654543" cy="3621821"/>
          </a:xfrm>
        </p:grpSpPr>
        <p:pic>
          <p:nvPicPr>
            <p:cNvPr id="4" name="Picture 3"/>
            <p:cNvPicPr>
              <a:picLocks noChangeAspect="1"/>
            </p:cNvPicPr>
            <p:nvPr/>
          </p:nvPicPr>
          <p:blipFill>
            <a:blip r:embed="rId5"/>
            <a:stretch>
              <a:fillRect/>
            </a:stretch>
          </p:blipFill>
          <p:spPr>
            <a:xfrm>
              <a:off x="4617645" y="3003366"/>
              <a:ext cx="4844257" cy="3621821"/>
            </a:xfrm>
            <a:prstGeom prst="rect">
              <a:avLst/>
            </a:prstGeom>
          </p:spPr>
        </p:pic>
        <p:sp>
          <p:nvSpPr>
            <p:cNvPr id="5" name="TextBox 4"/>
            <p:cNvSpPr txBox="1"/>
            <p:nvPr/>
          </p:nvSpPr>
          <p:spPr>
            <a:xfrm>
              <a:off x="9394092" y="4814276"/>
              <a:ext cx="2878096" cy="871008"/>
            </a:xfrm>
            <a:prstGeom prst="rect">
              <a:avLst/>
            </a:prstGeom>
            <a:noFill/>
          </p:spPr>
          <p:txBody>
            <a:bodyPr wrap="none" lIns="182880" tIns="146304" rIns="182880" bIns="146304" rtlCol="0">
              <a:spAutoFit/>
            </a:bodyPr>
            <a:lstStyle/>
            <a:p>
              <a:pPr>
                <a:lnSpc>
                  <a:spcPct val="90000"/>
                </a:lnSpc>
                <a:spcAft>
                  <a:spcPts val="600"/>
                </a:spcAft>
              </a:pPr>
              <a:r>
                <a:rPr lang="en-US" altLang="zh-TW" dirty="0">
                  <a:gradFill>
                    <a:gsLst>
                      <a:gs pos="2917">
                        <a:schemeClr val="tx1"/>
                      </a:gs>
                      <a:gs pos="30000">
                        <a:schemeClr val="tx1"/>
                      </a:gs>
                    </a:gsLst>
                    <a:lin ang="5400000" scaled="0"/>
                  </a:gradFill>
                </a:rPr>
                <a:t>SQL DB Admin Account</a:t>
              </a:r>
            </a:p>
            <a:p>
              <a:pPr>
                <a:lnSpc>
                  <a:spcPct val="90000"/>
                </a:lnSpc>
                <a:spcAft>
                  <a:spcPts val="600"/>
                </a:spcAft>
              </a:pPr>
              <a:r>
                <a:rPr lang="en-US" altLang="zh-TW" dirty="0">
                  <a:gradFill>
                    <a:gsLst>
                      <a:gs pos="2917">
                        <a:schemeClr val="tx1"/>
                      </a:gs>
                      <a:gs pos="30000">
                        <a:schemeClr val="tx1"/>
                      </a:gs>
                    </a:gsLst>
                    <a:lin ang="5400000" scaled="0"/>
                  </a:gradFill>
                </a:rPr>
                <a:t>SQL DB Admin Password</a:t>
              </a:r>
              <a:endParaRPr lang="zh-TW" altLang="en-US" dirty="0" err="1">
                <a:gradFill>
                  <a:gsLst>
                    <a:gs pos="2917">
                      <a:schemeClr val="tx1"/>
                    </a:gs>
                    <a:gs pos="30000">
                      <a:schemeClr val="tx1"/>
                    </a:gs>
                  </a:gsLst>
                  <a:lin ang="5400000" scaled="0"/>
                </a:gradFill>
              </a:endParaRPr>
            </a:p>
          </p:txBody>
        </p:sp>
      </p:grpSp>
      <p:sp>
        <p:nvSpPr>
          <p:cNvPr id="8" name="TextBox 7">
            <a:extLst/>
          </p:cNvPr>
          <p:cNvSpPr txBox="1"/>
          <p:nvPr/>
        </p:nvSpPr>
        <p:spPr>
          <a:xfrm>
            <a:off x="357654" y="1376832"/>
            <a:ext cx="3153696" cy="517022"/>
          </a:xfrm>
          <a:prstGeom prst="rect">
            <a:avLst/>
          </a:prstGeom>
          <a:solidFill>
            <a:srgbClr val="FF0000"/>
          </a:solidFill>
        </p:spPr>
        <p:txBody>
          <a:bodyPr wrap="non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solidFill>
                  <a:schemeClr val="bg1"/>
                </a:solidFill>
                <a:effectLst/>
                <a:uLnTx/>
                <a:uFillTx/>
                <a:latin typeface="Segoe UI Light"/>
              </a:rPr>
              <a:t>Run PowerShell as Administrator</a:t>
            </a:r>
          </a:p>
        </p:txBody>
      </p:sp>
    </p:spTree>
    <p:extLst>
      <p:ext uri="{BB962C8B-B14F-4D97-AF65-F5344CB8AC3E}">
        <p14:creationId xmlns:p14="http://schemas.microsoft.com/office/powerpoint/2010/main" val="3189373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TW"/>
              <a:t>Azure </a:t>
            </a:r>
            <a:r>
              <a:rPr lang="en-US" altLang="zh-TW" dirty="0"/>
              <a:t>SQL Password Policy</a:t>
            </a:r>
            <a:endParaRPr lang="zh-TW" altLang="en-US" dirty="0"/>
          </a:p>
        </p:txBody>
      </p:sp>
      <p:pic>
        <p:nvPicPr>
          <p:cNvPr id="348" name="Picture 3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7324" y="0"/>
            <a:ext cx="772824" cy="1091808"/>
          </a:xfrm>
          <a:prstGeom prst="rect">
            <a:avLst/>
          </a:prstGeom>
        </p:spPr>
      </p:pic>
      <p:sp>
        <p:nvSpPr>
          <p:cNvPr id="8" name="Content Placeholder 2">
            <a:extLst>
              <a:ext uri="{FF2B5EF4-FFF2-40B4-BE49-F238E27FC236}">
                <a16:creationId xmlns:a16="http://schemas.microsoft.com/office/drawing/2014/main" id="{EB55AE8B-F55F-4ECB-AC76-CC41EFF4C981}"/>
              </a:ext>
            </a:extLst>
          </p:cNvPr>
          <p:cNvSpPr txBox="1">
            <a:spLocks/>
          </p:cNvSpPr>
          <p:nvPr/>
        </p:nvSpPr>
        <p:spPr>
          <a:xfrm>
            <a:off x="839360" y="1381319"/>
            <a:ext cx="10515600" cy="5171597"/>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a:buFont typeface="Wingdings" panose="05000000000000000000" pitchFamily="2" charset="2"/>
              <a:buAutoNum type="arabicPeriod"/>
            </a:pPr>
            <a:r>
              <a:rPr lang="en-US" sz="3200" dirty="0"/>
              <a:t>The password does not contain the account name of the user. </a:t>
            </a:r>
          </a:p>
          <a:p>
            <a:pPr marL="514350" indent="-514350">
              <a:buFont typeface="Wingdings" panose="05000000000000000000" pitchFamily="2" charset="2"/>
              <a:buAutoNum type="arabicPeriod"/>
            </a:pPr>
            <a:r>
              <a:rPr lang="en-US" sz="3200" dirty="0"/>
              <a:t>The password is at least </a:t>
            </a:r>
            <a:r>
              <a:rPr lang="en-US" sz="3200" dirty="0">
                <a:solidFill>
                  <a:srgbClr val="FF0000"/>
                </a:solidFill>
              </a:rPr>
              <a:t>eight</a:t>
            </a:r>
            <a:r>
              <a:rPr lang="en-US" sz="3200" dirty="0"/>
              <a:t> characters long.</a:t>
            </a:r>
          </a:p>
          <a:p>
            <a:pPr marL="514350" indent="-514350">
              <a:buFont typeface="Wingdings" panose="05000000000000000000" pitchFamily="2" charset="2"/>
              <a:buAutoNum type="arabicPeriod"/>
            </a:pPr>
            <a:r>
              <a:rPr lang="en-US" sz="3200" dirty="0"/>
              <a:t>The password contains characters from </a:t>
            </a:r>
            <a:r>
              <a:rPr lang="en-US" sz="3200" dirty="0">
                <a:solidFill>
                  <a:srgbClr val="FF0000"/>
                </a:solidFill>
              </a:rPr>
              <a:t>three</a:t>
            </a:r>
            <a:r>
              <a:rPr lang="en-US" sz="3200" dirty="0"/>
              <a:t> of the following four categories:</a:t>
            </a:r>
          </a:p>
          <a:p>
            <a:pPr marL="750896" lvl="1" indent="-514350">
              <a:buFont typeface="Arial" panose="020B0604020202020204" pitchFamily="34" charset="0"/>
              <a:buChar char="•"/>
            </a:pPr>
            <a:r>
              <a:rPr lang="en-US" altLang="zh-TW" sz="2400" dirty="0"/>
              <a:t>A ~ Z</a:t>
            </a:r>
          </a:p>
          <a:p>
            <a:pPr marL="750896" lvl="1" indent="-514350">
              <a:buFont typeface="Arial" panose="020B0604020202020204" pitchFamily="34" charset="0"/>
              <a:buChar char="•"/>
            </a:pPr>
            <a:r>
              <a:rPr lang="en-US" altLang="zh-TW" sz="2400" dirty="0"/>
              <a:t>a ~ z</a:t>
            </a:r>
          </a:p>
          <a:p>
            <a:pPr marL="750896" lvl="1" indent="-514350">
              <a:buFont typeface="Arial" panose="020B0604020202020204" pitchFamily="34" charset="0"/>
              <a:buChar char="•"/>
            </a:pPr>
            <a:r>
              <a:rPr lang="en-US" altLang="zh-TW" sz="2400" dirty="0"/>
              <a:t>0 ~ 9</a:t>
            </a:r>
          </a:p>
          <a:p>
            <a:pPr marL="750896" lvl="1" indent="-514350">
              <a:buFont typeface="Arial" panose="020B0604020202020204" pitchFamily="34" charset="0"/>
              <a:buChar char="•"/>
            </a:pPr>
            <a:r>
              <a:rPr lang="en-US" altLang="zh-TW" sz="2400" dirty="0"/>
              <a:t>!@#$%^</a:t>
            </a:r>
            <a:endParaRPr lang="en-US" altLang="zh-TW" sz="4768" dirty="0"/>
          </a:p>
          <a:p>
            <a:pPr marL="0" indent="0">
              <a:buNone/>
            </a:pPr>
            <a:endParaRPr lang="en-US" altLang="zh-TW" sz="2800" dirty="0"/>
          </a:p>
          <a:p>
            <a:pPr marL="514350" indent="-514350">
              <a:buFont typeface="Wingdings" panose="05000000000000000000" pitchFamily="2" charset="2"/>
              <a:buAutoNum type="arabicPeriod"/>
            </a:pPr>
            <a:endParaRPr lang="en-US" altLang="zh-TW" sz="2800" dirty="0"/>
          </a:p>
          <a:p>
            <a:endParaRPr lang="zh-TW" altLang="en-US" sz="2800" dirty="0"/>
          </a:p>
        </p:txBody>
      </p:sp>
    </p:spTree>
    <p:extLst>
      <p:ext uri="{BB962C8B-B14F-4D97-AF65-F5344CB8AC3E}">
        <p14:creationId xmlns:p14="http://schemas.microsoft.com/office/powerpoint/2010/main" val="2442895822"/>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PC2016">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6" id="{AE6DD888-A72D-46E4-B133-1E905D6E76AD}" vid="{96CDA8F5-462B-4DBD-8496-1FF19EF3EDD4}"/>
    </a:ext>
  </a:extLst>
</a:theme>
</file>

<file path=ppt/theme/theme10.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1.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7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D5CA51E7-3558-43F7-BFA1-ED495B82E4B7}"/>
    </a:ext>
  </a:extLst>
</a:theme>
</file>

<file path=ppt/theme/theme9.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CECEFB3E0A9A4BBFD2DD37E9D0963B" ma:contentTypeVersion="8" ma:contentTypeDescription="Create a new document." ma:contentTypeScope="" ma:versionID="ada085ff8c29ea326a596c64ec16e7d2">
  <xsd:schema xmlns:xsd="http://www.w3.org/2001/XMLSchema" xmlns:xs="http://www.w3.org/2001/XMLSchema" xmlns:p="http://schemas.microsoft.com/office/2006/metadata/properties" xmlns:ns1="http://schemas.microsoft.com/sharepoint/v3" xmlns:ns2="60a3e4eb-c306-4fe6-aff7-b046eed05823" xmlns:ns3="abddecb2-b6dc-4f3e-b78b-6cc368085734" targetNamespace="http://schemas.microsoft.com/office/2006/metadata/properties" ma:root="true" ma:fieldsID="dffe67dfe7b6d0053ffb1de659975ff7" ns1:_="" ns2:_="" ns3:_="">
    <xsd:import namespace="http://schemas.microsoft.com/sharepoint/v3"/>
    <xsd:import namespace="60a3e4eb-c306-4fe6-aff7-b046eed05823"/>
    <xsd:import namespace="abddecb2-b6dc-4f3e-b78b-6cc36808573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a3e4eb-c306-4fe6-aff7-b046eed058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ddecb2-b6dc-4f3e-b78b-6cc36808573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AD13A5-7164-4636-869F-ABAA0D6EE063}">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6d43041c-b26d-434e-9e55-1cfb9192bf3d"/>
    <ds:schemaRef ds:uri="http://schemas.microsoft.com/office/2006/documentManagement/types"/>
    <ds:schemaRef ds:uri="http://www.w3.org/XML/1998/namespace"/>
    <ds:schemaRef ds:uri="http://schemas.microsoft.com/sharepoint/v3"/>
  </ds:schemaRefs>
</ds:datastoreItem>
</file>

<file path=customXml/itemProps2.xml><?xml version="1.0" encoding="utf-8"?>
<ds:datastoreItem xmlns:ds="http://schemas.openxmlformats.org/officeDocument/2006/customXml" ds:itemID="{F6E8447B-1794-43EF-8F97-42CB69CCE3F2}">
  <ds:schemaRefs>
    <ds:schemaRef ds:uri="http://schemas.microsoft.com/sharepoint/v3/contenttype/forms"/>
  </ds:schemaRefs>
</ds:datastoreItem>
</file>

<file path=customXml/itemProps3.xml><?xml version="1.0" encoding="utf-8"?>
<ds:datastoreItem xmlns:ds="http://schemas.openxmlformats.org/officeDocument/2006/customXml" ds:itemID="{D383794C-4BD4-49A3-8070-6F9E4E4A0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0a3e4eb-c306-4fe6-aff7-b046eed05823"/>
    <ds:schemaRef ds:uri="abddecb2-b6dc-4f3e-b78b-6cc3680857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11296</TotalTime>
  <Words>1414</Words>
  <Application>Microsoft Office PowerPoint</Application>
  <PresentationFormat>Widescreen</PresentationFormat>
  <Paragraphs>293</Paragraphs>
  <Slides>46</Slides>
  <Notes>46</Notes>
  <HiddenSlides>0</HiddenSlides>
  <MMClips>0</MMClips>
  <ScaleCrop>false</ScaleCrop>
  <HeadingPairs>
    <vt:vector size="8" baseType="variant">
      <vt:variant>
        <vt:lpstr>Fonts Used</vt:lpstr>
      </vt:variant>
      <vt:variant>
        <vt:i4>14</vt:i4>
      </vt:variant>
      <vt:variant>
        <vt:lpstr>Theme</vt:lpstr>
      </vt:variant>
      <vt:variant>
        <vt:i4>12</vt:i4>
      </vt:variant>
      <vt:variant>
        <vt:lpstr>Embedded OLE Servers</vt:lpstr>
      </vt:variant>
      <vt:variant>
        <vt:i4>1</vt:i4>
      </vt:variant>
      <vt:variant>
        <vt:lpstr>Slide Titles</vt:lpstr>
      </vt:variant>
      <vt:variant>
        <vt:i4>46</vt:i4>
      </vt:variant>
    </vt:vector>
  </HeadingPairs>
  <TitlesOfParts>
    <vt:vector size="73" baseType="lpstr">
      <vt:lpstr>Avenir LT Pro 45 Book</vt:lpstr>
      <vt:lpstr>ＭＳ Ｐゴシック</vt:lpstr>
      <vt:lpstr>新細明體</vt:lpstr>
      <vt:lpstr>Segoe Pro</vt:lpstr>
      <vt:lpstr>Segoe Pro Light</vt:lpstr>
      <vt:lpstr>Arial</vt:lpstr>
      <vt:lpstr>Calibri</vt:lpstr>
      <vt:lpstr>Consolas</vt:lpstr>
      <vt:lpstr>Segoe UI</vt:lpstr>
      <vt:lpstr>Segoe UI Light</vt:lpstr>
      <vt:lpstr>Segoe UI Semibold</vt:lpstr>
      <vt:lpstr>Segoe UI Semilight</vt:lpstr>
      <vt:lpstr>Webdings</vt:lpstr>
      <vt:lpstr>Wingdings</vt:lpstr>
      <vt:lpstr>WPC2016</vt:lpstr>
      <vt:lpstr>Server and Cloud 2013</vt:lpstr>
      <vt:lpstr>1_COLOR TEMPLATE</vt:lpstr>
      <vt:lpstr>7_3-30680_Worldwide Partner Conference 2015 </vt:lpstr>
      <vt:lpstr>1_Windows Azure</vt:lpstr>
      <vt:lpstr>1_5-30629_Build_Template_WHITE</vt:lpstr>
      <vt:lpstr>1_Server and Cloud 2013</vt:lpstr>
      <vt:lpstr>2_COLOR TEMPLATE</vt:lpstr>
      <vt:lpstr>FY17 EMPOWER Campaign Theme</vt:lpstr>
      <vt:lpstr>3-30410_WPC_Breakout_Template_16x9</vt:lpstr>
      <vt:lpstr>3_COLOR TEMPLATE</vt:lpstr>
      <vt:lpstr>5-50033_TR23_BO_CT_Template</vt:lpstr>
      <vt:lpstr>think-cell Slide</vt:lpstr>
      <vt:lpstr>Connected Device Studio  Skill Transfer Workshop </vt:lpstr>
      <vt:lpstr>Architecture</vt:lpstr>
      <vt:lpstr>Required Azure Services</vt:lpstr>
      <vt:lpstr>Optional Services</vt:lpstr>
      <vt:lpstr>Deploy Azure Services       by PowerShell</vt:lpstr>
      <vt:lpstr>Deploy Azure Services</vt:lpstr>
      <vt:lpstr>2. Modify 02.Deploy.ps1</vt:lpstr>
      <vt:lpstr>4. Run 02.Deploy.ps1</vt:lpstr>
      <vt:lpstr>Azure SQL Password Policy</vt:lpstr>
      <vt:lpstr>Deploy Database Schema       and Data</vt:lpstr>
      <vt:lpstr>Get and Build Connected Device Studio</vt:lpstr>
      <vt:lpstr>Deploy Database Schema and Data</vt:lpstr>
      <vt:lpstr>Deploy API Service, Admin and Super Admin         Front-end Apps</vt:lpstr>
      <vt:lpstr>Modify and Publish Front-end Apps</vt:lpstr>
      <vt:lpstr>2. Run ReplaceConString.exe</vt:lpstr>
      <vt:lpstr>4. Get Publish Profiles X 3</vt:lpstr>
      <vt:lpstr>5. Publish Front-end Apps</vt:lpstr>
      <vt:lpstr>Login to SuperAdmin     </vt:lpstr>
      <vt:lpstr>Login to SuperAdmin</vt:lpstr>
      <vt:lpstr>Deploy Backend Tasks    IoT Hub Receiver  </vt:lpstr>
      <vt:lpstr>Deploy Backend Tasks</vt:lpstr>
      <vt:lpstr>Get Your Self-Sign X.509 Certificate</vt:lpstr>
      <vt:lpstr>2. Import Self-Signed X.509 into [Local Machine] / Trust Root</vt:lpstr>
      <vt:lpstr>2. Import Self-Signed X.509 into [Local Machine] / Personal</vt:lpstr>
      <vt:lpstr>2. Import Self-Signed X.509 into [Current User] / Personal</vt:lpstr>
      <vt:lpstr>3. Copy Self-Signed X.509 to Azure Storage</vt:lpstr>
      <vt:lpstr>4. Rebuild and Publish to Service Fabric</vt:lpstr>
      <vt:lpstr>Rebuild and Publish to Service Fabric</vt:lpstr>
      <vt:lpstr>IoTHubEventProcessor Version</vt:lpstr>
      <vt:lpstr>Deploy Backend Tasks    OpsInfra, OpsAlarm, Routine Task  </vt:lpstr>
      <vt:lpstr>4. Verify app.config – OpsInfra Project</vt:lpstr>
      <vt:lpstr>IoTHubEventProcessor Version</vt:lpstr>
      <vt:lpstr>5. Rebuild and Publish to Service Fabric</vt:lpstr>
      <vt:lpstr>5. Rebuild and Publish to Service Fabric</vt:lpstr>
      <vt:lpstr>6. Verify Service Fabric on Azure Portal</vt:lpstr>
      <vt:lpstr>One Thing Reminder     </vt:lpstr>
      <vt:lpstr>Google Map API Key</vt:lpstr>
      <vt:lpstr>Verify All Running Well     </vt:lpstr>
      <vt:lpstr>Provisioning a New Company</vt:lpstr>
      <vt:lpstr>PowerPoint Presentation</vt:lpstr>
      <vt:lpstr>PowerPoint Presentation</vt:lpstr>
      <vt:lpstr>PowerPoint Presentation</vt:lpstr>
      <vt:lpstr>PowerPoint Presentation</vt:lpstr>
      <vt:lpstr>PowerPoint Presentation</vt:lpstr>
      <vt:lpstr>Pushing Telemetry from your Device</vt:lpstr>
      <vt:lpstr>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Certified for IoT</dc:title>
  <dc:creator>Molly He</dc:creator>
  <cp:lastModifiedBy>Kevin Kao</cp:lastModifiedBy>
  <cp:revision>608</cp:revision>
  <dcterms:created xsi:type="dcterms:W3CDTF">2016-10-18T07:42:08Z</dcterms:created>
  <dcterms:modified xsi:type="dcterms:W3CDTF">2018-02-25T12:26:30Z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0x010100A0CECEFB3E0A9A4BBFD2DD37E9D0963B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kevika@microsoft.com</vt:lpwstr>
  </property>
  <property fmtid="{D5CDD505-2E9C-101B-9397-08002B2CF9AE}" pid="7" name="MSIP_Label_f42aa342-8706-4288-bd11-ebb85995028c_SetDate">
    <vt:lpwstr>2017-05-02T23:09:07.8022786+08:00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